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3" r:id="rId4"/>
    <p:sldId id="266" r:id="rId5"/>
    <p:sldId id="260" r:id="rId6"/>
    <p:sldId id="277" r:id="rId7"/>
    <p:sldId id="276" r:id="rId8"/>
    <p:sldId id="262" r:id="rId9"/>
    <p:sldId id="278" r:id="rId10"/>
    <p:sldId id="261" r:id="rId11"/>
    <p:sldId id="264" r:id="rId12"/>
    <p:sldId id="279" r:id="rId13"/>
    <p:sldId id="280" r:id="rId14"/>
    <p:sldId id="281" r:id="rId15"/>
    <p:sldId id="282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 snapToObjects="1">
      <p:cViewPr varScale="1">
        <p:scale>
          <a:sx n="72" d="100"/>
          <a:sy n="72" d="100"/>
        </p:scale>
        <p:origin x="6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0785-030E-7147-973D-B753F7FA6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DF033-6464-6E45-9AA4-E20BBEE68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74844-42B7-2F4B-A35B-5C4CCEBD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7E92-B062-BA42-8509-F86FE3FC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8D07-483E-7D49-A014-BE6EC22F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43DB5-5E2F-5145-9B57-2AB6534E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8625D-D511-BA4C-A8F8-15610C3B1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F2ED-9EE3-4C4B-B9F8-02568936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3FB2-6B91-EF43-AC35-215A97BB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0867B-3ACC-3D4B-97E1-11E382C1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0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D7003-09F0-5040-BF65-298DCBFAE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592233-682D-884B-9384-BECF6E192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99AF6-0123-224B-84AA-55389F02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D6B50-05EE-AC45-BE89-6A82359B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A6B2-D16A-1644-8869-41E1E81F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6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C2A8-E926-CC48-BB29-2CF198F0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4373B-CE3C-AB47-BE36-FF6F27E2A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0AE86-5694-9E49-BC5C-077354E3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403E9-0A13-FA44-BD8C-E38CA686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D005F-1BF8-A144-977C-9D56C786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9CCD-B3C2-5B4D-B2C6-F8BA202C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F5F78-7D67-3F4F-876B-81AE56F2F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F9059-2A0A-AA4A-8173-2687B389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0DD91-352C-1940-A2D5-D4426785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CFFA2-C973-C54B-A4A2-6CDE7398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A182-E6C8-5C41-A000-95273A84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F219-818F-6344-B97C-0707A02D7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CFC25-3C9C-7641-B31B-2F6E38749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C2BE9-54F8-2F40-9936-165E51FA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1790B-FF78-BA4B-AC93-8FEE8BF0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FB2E9-D6C4-604D-B854-6CF67E8A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BF40-ED29-9446-A30D-D3FE530B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F5F15-11D3-D049-8435-E6B9E8DE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B3026-D5BE-A546-A691-FB0A6CEF3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6368E-1F81-0743-B574-5B1BB5009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D5BCD-88F1-FF4D-97E5-0883150DD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3819D-0B8C-4246-B570-944B99DD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3EF4F-E280-CC4C-9A9D-D6A3CE1B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F4E4BE-ED86-FD4A-AA30-89A55BCC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6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2ACDB-66EE-2549-8129-F9EF6704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04296-E0D0-C94C-A6E0-3276D3E1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A8972-91ED-9E4C-892B-D6DF856D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C97C2-E7E2-F041-A70C-68774348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4340E-60E1-1F40-B992-DE5871F0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8E3BC-F89A-974C-974D-7F52CFC4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D3389-6CE2-5447-A7F9-7D85D1EC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9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EEE8-4184-8F46-9C37-F6340939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9B08B-51A4-5649-A84B-CDF102478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38234-5FAF-5F4A-8DFB-E428B8F0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9D7C9-B90E-7647-986D-F8E4205F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5751F-C5BA-444A-B51A-DB34D578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C0340-7262-F945-866F-B6DDBE6F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5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41BB-674F-E94D-A850-A3259B01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9140D2-F02E-0A41-A128-B5BEA68AB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6CCA8-AA32-5E4D-881F-701D05623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502D-4177-C041-BB5A-543CD822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D8013-E0E9-9043-872D-9FD3A990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7146F-E7FF-4F46-89C2-D8138590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1CB61-661A-3C4C-96D3-B1CCDAA5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0C8E2-C3A8-4C4C-8869-C828F7423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9C62-D944-7145-94B6-F545E2E42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129E2-02AB-714C-845F-34391BE71A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23313-ACD1-A54D-A5AF-60142DCFF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48A7-9CED-3A41-86D8-7F334AD54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C697-C206-974F-8324-30B6C68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s.sciencemag.org/content/3/7/e170078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B3AF-3384-BC47-8DFA-1CC134347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Trash-free Mystic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F1CF9-C144-9E4F-935E-D0A0846D0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989" y="3429000"/>
            <a:ext cx="9144000" cy="1655762"/>
          </a:xfrm>
        </p:spPr>
        <p:txBody>
          <a:bodyPr>
            <a:normAutofit fontScale="62500" lnSpcReduction="20000"/>
          </a:bodyPr>
          <a:lstStyle/>
          <a:p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MyRWA’s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goals and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Andy Hrycyna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Mystic River Watershed Steering Committee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September 10, 2020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7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5974D8-F170-534D-AFEB-48FCEF053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82025" y="-1028701"/>
            <a:ext cx="6608997" cy="89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2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8028C9F-E8B7-814B-8B79-FE5DD0FF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44" y="0"/>
            <a:ext cx="10821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7145D1A-B0E8-6144-8F9D-935E8C01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109" y="0"/>
            <a:ext cx="10105891" cy="6858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FBD873-FC1C-8848-8F47-D1EB001C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5010150"/>
            <a:ext cx="33782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248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2EB4A3-E237-D147-A570-3F80D64B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94" y="1131229"/>
            <a:ext cx="7821612" cy="54219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0DA1E-466F-C948-A4B4-0BF9C26C24F9}"/>
              </a:ext>
            </a:extLst>
          </p:cNvPr>
          <p:cNvSpPr txBox="1"/>
          <p:nvPr/>
        </p:nvSpPr>
        <p:spPr>
          <a:xfrm>
            <a:off x="2645043" y="304799"/>
            <a:ext cx="611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8724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B4755-3DE8-E94D-AF8C-2CAACFC263A8}"/>
              </a:ext>
            </a:extLst>
          </p:cNvPr>
          <p:cNvSpPr txBox="1"/>
          <p:nvPr/>
        </p:nvSpPr>
        <p:spPr>
          <a:xfrm>
            <a:off x="2309020" y="342900"/>
            <a:ext cx="75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NAWCA Grant: Malden 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A99BC-08A1-6E4A-9C22-DFC50A10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882" y="1327150"/>
            <a:ext cx="72898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8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6F3F83-3659-1544-ADD1-AE6E1F442BDC}"/>
              </a:ext>
            </a:extLst>
          </p:cNvPr>
          <p:cNvSpPr txBox="1"/>
          <p:nvPr/>
        </p:nvSpPr>
        <p:spPr>
          <a:xfrm>
            <a:off x="1500187" y="674400"/>
            <a:ext cx="85296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/>
              <a:t>EPA + CBI Interviews with Municipalities</a:t>
            </a:r>
            <a:br>
              <a:rPr lang="en-US" sz="4400" dirty="0"/>
            </a:br>
            <a:endParaRPr lang="en-US" sz="44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/>
              <a:t>Additional likely grants for equipment and monitoring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/>
              <a:t>Collaborations with municipalities on messaging and best practices </a:t>
            </a:r>
          </a:p>
        </p:txBody>
      </p:sp>
    </p:spTree>
    <p:extLst>
      <p:ext uri="{BB962C8B-B14F-4D97-AF65-F5344CB8AC3E}">
        <p14:creationId xmlns:p14="http://schemas.microsoft.com/office/powerpoint/2010/main" val="372293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4F4BB-85CC-D04C-9FCD-03DEBE968D81}"/>
              </a:ext>
            </a:extLst>
          </p:cNvPr>
          <p:cNvSpPr txBox="1"/>
          <p:nvPr/>
        </p:nvSpPr>
        <p:spPr>
          <a:xfrm>
            <a:off x="967654" y="485033"/>
            <a:ext cx="105276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Most trash in the ocean comes from 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rivers</a:t>
            </a:r>
          </a:p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Most trash in rivers comes off the 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211745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5081" y="77775"/>
            <a:ext cx="528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Plastic in the oceans</a:t>
            </a:r>
          </a:p>
        </p:txBody>
      </p:sp>
      <p:pic>
        <p:nvPicPr>
          <p:cNvPr id="3" name="Picture 2" descr="albatros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67" y="885747"/>
            <a:ext cx="4931032" cy="2776640"/>
          </a:xfrm>
          <a:prstGeom prst="rect">
            <a:avLst/>
          </a:prstGeom>
        </p:spPr>
      </p:pic>
      <p:pic>
        <p:nvPicPr>
          <p:cNvPr id="4" name="Picture 3" descr="VegNews.Tur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42" y="885748"/>
            <a:ext cx="4696218" cy="2776639"/>
          </a:xfrm>
          <a:prstGeom prst="rect">
            <a:avLst/>
          </a:prstGeom>
        </p:spPr>
      </p:pic>
      <p:pic>
        <p:nvPicPr>
          <p:cNvPr id="5" name="Picture 4" descr="gettyimages-1879979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14" y="3824029"/>
            <a:ext cx="4434293" cy="2956196"/>
          </a:xfrm>
          <a:prstGeom prst="rect">
            <a:avLst/>
          </a:prstGeom>
        </p:spPr>
      </p:pic>
      <p:pic>
        <p:nvPicPr>
          <p:cNvPr id="6" name="Picture 5" descr="gyres_map_infographic_garbage_patches_plas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42" y="3824030"/>
            <a:ext cx="4434292" cy="29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7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3-09 at 1.01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656236"/>
            <a:ext cx="9143998" cy="6201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3" y="153999"/>
            <a:ext cx="900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Plastic waste generation, 1950-2015</a:t>
            </a:r>
          </a:p>
        </p:txBody>
      </p:sp>
    </p:spTree>
    <p:extLst>
      <p:ext uri="{BB962C8B-B14F-4D97-AF65-F5344CB8AC3E}">
        <p14:creationId xmlns:p14="http://schemas.microsoft.com/office/powerpoint/2010/main" val="273248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E5AA89A-FEC9-B843-9471-9FAB5457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82" y="1303476"/>
            <a:ext cx="7754587" cy="4608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890C3-4BE7-C14B-BE32-EC0D5A55392F}"/>
              </a:ext>
            </a:extLst>
          </p:cNvPr>
          <p:cNvSpPr txBox="1"/>
          <p:nvPr/>
        </p:nvSpPr>
        <p:spPr>
          <a:xfrm>
            <a:off x="631371" y="86475"/>
            <a:ext cx="10929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Production and fate of all plastic ever made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E7E850-9E77-E44D-9E19-4F2F6DE610D6}"/>
              </a:ext>
            </a:extLst>
          </p:cNvPr>
          <p:cNvSpPr/>
          <p:nvPr/>
        </p:nvSpPr>
        <p:spPr>
          <a:xfrm>
            <a:off x="1262743" y="6174810"/>
            <a:ext cx="10929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 Condensed"/>
              </a:rPr>
              <a:t>Production, use, and fate of all plastics ever made.  </a:t>
            </a:r>
            <a:r>
              <a:rPr lang="en-US" b="1" i="0" dirty="0">
                <a:solidFill>
                  <a:srgbClr val="666666"/>
                </a:solidFill>
                <a:effectLst/>
                <a:latin typeface="Roboto Condensed"/>
              </a:rPr>
              <a:t>Geyer, et al, </a:t>
            </a:r>
            <a:r>
              <a:rPr lang="en-US" b="1" i="1" dirty="0">
                <a:solidFill>
                  <a:srgbClr val="666666"/>
                </a:solidFill>
                <a:effectLst/>
                <a:latin typeface="Roboto Condensed"/>
                <a:hlinkClick r:id="rId3"/>
              </a:rPr>
              <a:t>Science Advances </a:t>
            </a:r>
            <a:r>
              <a:rPr lang="en-US" b="1" dirty="0">
                <a:solidFill>
                  <a:srgbClr val="666666"/>
                </a:solidFill>
                <a:effectLst/>
                <a:latin typeface="Roboto Condensed"/>
                <a:hlinkClick r:id="rId3"/>
              </a:rPr>
              <a:t>(2017)</a:t>
            </a:r>
            <a:r>
              <a:rPr lang="en-US" b="1" i="0" dirty="0">
                <a:solidFill>
                  <a:srgbClr val="666666"/>
                </a:solidFill>
                <a:effectLst/>
                <a:latin typeface="Roboto Condensed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6266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3-10 at 8.49.54 AM.png">
            <a:extLst>
              <a:ext uri="{FF2B5EF4-FFF2-40B4-BE49-F238E27FC236}">
                <a16:creationId xmlns:a16="http://schemas.microsoft.com/office/drawing/2014/main" id="{1B3CCF9C-79B2-4741-A495-E0AE18E86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1157723"/>
            <a:ext cx="9183052" cy="5574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7F48B-A133-4445-A29F-4FF4916CE2BC}"/>
              </a:ext>
            </a:extLst>
          </p:cNvPr>
          <p:cNvSpPr txBox="1"/>
          <p:nvPr/>
        </p:nvSpPr>
        <p:spPr>
          <a:xfrm>
            <a:off x="457201" y="125434"/>
            <a:ext cx="11044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Message: Stormwater pipes carry trash to rivers</a:t>
            </a:r>
          </a:p>
        </p:txBody>
      </p:sp>
    </p:spTree>
    <p:extLst>
      <p:ext uri="{BB962C8B-B14F-4D97-AF65-F5344CB8AC3E}">
        <p14:creationId xmlns:p14="http://schemas.microsoft.com/office/powerpoint/2010/main" val="92755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106" y="187595"/>
            <a:ext cx="634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 are our goals?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5920" y="1067843"/>
            <a:ext cx="825467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5 years: reduce trash inputs in the Mystic River </a:t>
            </a:r>
            <a:r>
              <a:rPr lang="mr-IN" sz="2800" dirty="0"/>
              <a:t>–</a:t>
            </a:r>
            <a:r>
              <a:rPr lang="en-US" sz="2800" dirty="0"/>
              <a:t>and parks?—using some feasible metric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Identify the biggest levers for change--</a:t>
            </a:r>
            <a:br>
              <a:rPr lang="en-US" sz="2800" dirty="0"/>
            </a:br>
            <a:r>
              <a:rPr lang="en-US" sz="2800" dirty="0"/>
              <a:t>the policies and best management practices with the biggest bang for the buck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Advocate for those changes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Improve the aesthetics of rivers and parks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Use trash as tool of engagement and education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812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the road&#10;&#10;Description automatically generated">
            <a:extLst>
              <a:ext uri="{FF2B5EF4-FFF2-40B4-BE49-F238E27FC236}">
                <a16:creationId xmlns:a16="http://schemas.microsoft.com/office/drawing/2014/main" id="{77EA65C0-8420-FF40-BCFB-40D609DB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1422400"/>
            <a:ext cx="8686800" cy="481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81E6D-6B40-494D-B238-2CC2A85BF0E8}"/>
              </a:ext>
            </a:extLst>
          </p:cNvPr>
          <p:cNvSpPr txBox="1"/>
          <p:nvPr/>
        </p:nvSpPr>
        <p:spPr>
          <a:xfrm>
            <a:off x="542337" y="237579"/>
            <a:ext cx="1090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EPA Visual Trash Assessment Protocol</a:t>
            </a:r>
          </a:p>
        </p:txBody>
      </p:sp>
    </p:spTree>
    <p:extLst>
      <p:ext uri="{BB962C8B-B14F-4D97-AF65-F5344CB8AC3E}">
        <p14:creationId xmlns:p14="http://schemas.microsoft.com/office/powerpoint/2010/main" val="2254248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A084AE-B305-CD4E-A14F-4F10474A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092" y="0"/>
            <a:ext cx="843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72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176</Words>
  <Application>Microsoft Office PowerPoint</Application>
  <PresentationFormat>Widescreen</PresentationFormat>
  <Paragraphs>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Mangal</vt:lpstr>
      <vt:lpstr>Roboto Condensed</vt:lpstr>
      <vt:lpstr>Office Theme</vt:lpstr>
      <vt:lpstr>Trash-free Mystic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Trash-free Mystic</dc:title>
  <dc:creator>Erica Wood</dc:creator>
  <cp:lastModifiedBy>Erica Wood</cp:lastModifiedBy>
  <cp:revision>10</cp:revision>
  <cp:lastPrinted>2020-10-23T14:55:50Z</cp:lastPrinted>
  <dcterms:created xsi:type="dcterms:W3CDTF">2020-04-03T14:52:12Z</dcterms:created>
  <dcterms:modified xsi:type="dcterms:W3CDTF">2020-10-23T15:42:01Z</dcterms:modified>
</cp:coreProperties>
</file>