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8" r:id="rId2"/>
    <p:sldId id="725" r:id="rId3"/>
    <p:sldId id="723" r:id="rId4"/>
    <p:sldId id="726" r:id="rId5"/>
    <p:sldId id="728" r:id="rId6"/>
    <p:sldId id="729" r:id="rId7"/>
    <p:sldId id="727" r:id="rId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99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A3D5"/>
    <a:srgbClr val="6D7EC5"/>
    <a:srgbClr val="9A9BD0"/>
    <a:srgbClr val="EEDCF0"/>
    <a:srgbClr val="99CCFF"/>
    <a:srgbClr val="000000"/>
    <a:srgbClr val="000066"/>
    <a:srgbClr val="A8A9DC"/>
    <a:srgbClr val="99A7EB"/>
    <a:srgbClr val="BE0E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41" autoAdjust="0"/>
    <p:restoredTop sz="82529" autoAdjust="0"/>
  </p:normalViewPr>
  <p:slideViewPr>
    <p:cSldViewPr snapToGrid="0">
      <p:cViewPr varScale="1">
        <p:scale>
          <a:sx n="75" d="100"/>
          <a:sy n="75" d="100"/>
        </p:scale>
        <p:origin x="816" y="72"/>
      </p:cViewPr>
      <p:guideLst>
        <p:guide orient="horz" pos="2177"/>
        <p:guide pos="28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 snapToGrid="0">
      <p:cViewPr>
        <p:scale>
          <a:sx n="66" d="100"/>
          <a:sy n="66" d="100"/>
        </p:scale>
        <p:origin x="-1494" y="63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t" anchorCtr="0" compatLnSpc="1">
            <a:prstTxWarp prst="textNoShape">
              <a:avLst/>
            </a:prstTxWarp>
          </a:bodyPr>
          <a:lstStyle>
            <a:lvl1pPr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619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t" anchorCtr="0" compatLnSpc="1">
            <a:prstTxWarp prst="textNoShape">
              <a:avLst/>
            </a:prstTxWarp>
          </a:bodyPr>
          <a:lstStyle>
            <a:lvl1pPr algn="r"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b" anchorCtr="0" compatLnSpc="1">
            <a:prstTxWarp prst="textNoShape">
              <a:avLst/>
            </a:prstTxWarp>
          </a:bodyPr>
          <a:lstStyle>
            <a:lvl1pPr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619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b" anchorCtr="0" compatLnSpc="1">
            <a:prstTxWarp prst="textNoShape">
              <a:avLst/>
            </a:prstTxWarp>
          </a:bodyPr>
          <a:lstStyle>
            <a:lvl1pPr algn="r"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fld id="{2008642B-6251-483A-8E74-26CE43A24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t" anchorCtr="0" compatLnSpc="1">
            <a:prstTxWarp prst="textNoShape">
              <a:avLst/>
            </a:prstTxWarp>
          </a:bodyPr>
          <a:lstStyle>
            <a:lvl1pPr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619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t" anchorCtr="0" compatLnSpc="1">
            <a:prstTxWarp prst="textNoShape">
              <a:avLst/>
            </a:prstTxWarp>
          </a:bodyPr>
          <a:lstStyle>
            <a:lvl1pPr algn="r"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3354" y="4559587"/>
            <a:ext cx="5769665" cy="432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b" anchorCtr="0" compatLnSpc="1">
            <a:prstTxWarp prst="textNoShape">
              <a:avLst/>
            </a:prstTxWarp>
          </a:bodyPr>
          <a:lstStyle>
            <a:lvl1pPr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619" y="9120814"/>
            <a:ext cx="3170583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675" tIns="49837" rIns="99675" bIns="49837" numCol="1" anchor="b" anchorCtr="0" compatLnSpc="1">
            <a:prstTxWarp prst="textNoShape">
              <a:avLst/>
            </a:prstTxWarp>
          </a:bodyPr>
          <a:lstStyle>
            <a:lvl1pPr algn="r" defTabSz="998246">
              <a:defRPr sz="1200">
                <a:solidFill>
                  <a:schemeClr val="tx1"/>
                </a:solidFill>
                <a:latin typeface="Times" pitchFamily="1" charset="0"/>
              </a:defRPr>
            </a:lvl1pPr>
          </a:lstStyle>
          <a:p>
            <a:pPr>
              <a:defRPr/>
            </a:pPr>
            <a:fld id="{BFBCF13B-5AD7-41CB-BF32-C1E7F150E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97762"/>
            <a:fld id="{EDA4E5E7-C6D3-49E7-82AB-658889192F64}" type="slidenum">
              <a:rPr lang="en-US" smtClean="0">
                <a:latin typeface="Times" pitchFamily="18" charset="0"/>
              </a:rPr>
              <a:pPr defTabSz="997762"/>
              <a:t>1</a:t>
            </a:fld>
            <a:endParaRPr lang="en-US" dirty="0" smtClean="0">
              <a:latin typeface="Times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3354" y="4559587"/>
            <a:ext cx="5769665" cy="4320212"/>
          </a:xfrm>
          <a:noFill/>
          <a:ln/>
        </p:spPr>
        <p:txBody>
          <a:bodyPr/>
          <a:lstStyle/>
          <a:p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322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48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BCF13B-5AD7-41CB-BF32-C1E7F150E6F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newheader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31775"/>
            <a:ext cx="9144000" cy="86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249363" y="392113"/>
            <a:ext cx="665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</a:rPr>
              <a:t>Massachusetts Water Resources Authority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79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 sz="14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0099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5789F-0F94-45EC-99A7-E1536AADE65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68300"/>
            <a:ext cx="2000250" cy="5880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68300"/>
            <a:ext cx="5848350" cy="5880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8AF3-7F0D-48EC-A712-451EB68C237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8300"/>
            <a:ext cx="7239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E2E6-70E1-4FBA-B88E-72456443DAC4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68300"/>
            <a:ext cx="7239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47800"/>
            <a:ext cx="8001000" cy="4800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4CFD0-3792-499C-82B3-8C52458EF3E6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newheader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250825"/>
            <a:ext cx="9144000" cy="866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465" y="362829"/>
            <a:ext cx="7917541" cy="6096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C343-94EC-4B0A-98D0-C03C31B3B26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3C684-2CA8-47C7-AFE7-3F1530ED09E7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29663-7109-4750-BC81-988568729EA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9F454-E665-4DD6-B1E0-F6D561487449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FF2CD-8CC7-40D6-A86F-E7037B6BA4B0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712A0-66A3-467D-B05E-7951B439B37F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C25AA-114C-46E7-AEBA-DF432A238B9C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041C6-607D-4D29-9A28-19D883D2D182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9" descr="newheader"/>
          <p:cNvPicPr>
            <a:picLocks noChangeAspect="1" noChangeArrowheads="1"/>
          </p:cNvPicPr>
          <p:nvPr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152400" y="261938"/>
            <a:ext cx="8839200" cy="83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553200"/>
            <a:ext cx="381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33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D88216C-8892-42A1-B540-2FFE1EB17F27}" type="slidenum">
              <a:rPr lang="en-US"/>
              <a:pPr>
                <a:defRPr/>
              </a:pPr>
              <a:t>‹#›</a:t>
            </a:fld>
            <a:endParaRPr lang="en-US" sz="1200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1447800" y="457200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b="1">
              <a:solidFill>
                <a:srgbClr val="003399"/>
              </a:solidFill>
              <a:latin typeface="Arial" pitchFamily="34" charset="0"/>
            </a:endParaRPr>
          </a:p>
        </p:txBody>
      </p:sp>
      <p:sp>
        <p:nvSpPr>
          <p:cNvPr id="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68300"/>
            <a:ext cx="723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ransition spd="med">
    <p:wipe dir="r"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86038"/>
            <a:ext cx="9144000" cy="1143000"/>
          </a:xfrm>
        </p:spPr>
        <p:txBody>
          <a:bodyPr/>
          <a:lstStyle/>
          <a:p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 to the</a:t>
            </a: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 Mystic Science Forum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MWRA Monitoring</a:t>
            </a:r>
            <a:b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Mystic/Alewife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934075"/>
            <a:ext cx="6400800" cy="609600"/>
          </a:xfrm>
        </p:spPr>
        <p:txBody>
          <a:bodyPr/>
          <a:lstStyle/>
          <a:p>
            <a:r>
              <a:rPr lang="en-US" dirty="0" smtClean="0">
                <a:latin typeface="Tahoma" pitchFamily="34" charset="0"/>
              </a:rPr>
              <a:t>April 30, 2019</a:t>
            </a: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85800" y="49069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b="1" dirty="0" smtClean="0">
                <a:latin typeface="Tahoma" pitchFamily="34" charset="0"/>
              </a:rPr>
              <a:t>David Wu</a:t>
            </a:r>
          </a:p>
          <a:p>
            <a:pPr algn="ctr"/>
            <a:r>
              <a:rPr lang="en-US" sz="1800" b="1" dirty="0" smtClean="0">
                <a:latin typeface="Tahoma" pitchFamily="34" charset="0"/>
              </a:rPr>
              <a:t>MWRA Environmental Quality Department</a:t>
            </a:r>
            <a:endParaRPr lang="en-US" sz="1800" b="1" dirty="0">
              <a:latin typeface="Tahoma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Regular sampling (1989 to present)</a:t>
            </a:r>
          </a:p>
          <a:p>
            <a:pPr lvl="1"/>
            <a:r>
              <a:rPr lang="en-US" dirty="0" smtClean="0"/>
              <a:t>Daily, roughly late March to early November</a:t>
            </a:r>
          </a:p>
          <a:p>
            <a:pPr lvl="2"/>
            <a:r>
              <a:rPr lang="en-US" dirty="0" smtClean="0"/>
              <a:t>Rotates between three regions (Mystic, Charles, Dorchester Bay)</a:t>
            </a:r>
          </a:p>
          <a:p>
            <a:pPr lvl="2"/>
            <a:r>
              <a:rPr lang="en-US" dirty="0" smtClean="0"/>
              <a:t>Bacteria focused</a:t>
            </a:r>
          </a:p>
          <a:p>
            <a:pPr lvl="1"/>
            <a:r>
              <a:rPr lang="en-US" dirty="0" smtClean="0"/>
              <a:t>Biweekly, year round</a:t>
            </a:r>
          </a:p>
          <a:p>
            <a:pPr lvl="2"/>
            <a:r>
              <a:rPr lang="en-US" dirty="0" smtClean="0"/>
              <a:t>“Boundary” locations at the most upstream and downstream ends of the harbor rivers</a:t>
            </a:r>
          </a:p>
          <a:p>
            <a:pPr lvl="2"/>
            <a:r>
              <a:rPr lang="en-US" dirty="0" smtClean="0"/>
              <a:t>Nutrient focused (bacteria also collected)</a:t>
            </a:r>
          </a:p>
          <a:p>
            <a:endParaRPr lang="en-US" dirty="0"/>
          </a:p>
          <a:p>
            <a:r>
              <a:rPr lang="en-US" dirty="0" smtClean="0"/>
              <a:t>Storm sampling (2017 to present)</a:t>
            </a:r>
          </a:p>
          <a:p>
            <a:pPr lvl="1"/>
            <a:r>
              <a:rPr lang="en-US" dirty="0" smtClean="0"/>
              <a:t>Intent is to “follow” water quality impacts from storms for five days</a:t>
            </a:r>
          </a:p>
          <a:p>
            <a:pPr lvl="1"/>
            <a:r>
              <a:rPr lang="en-US" dirty="0" smtClean="0"/>
              <a:t>Preferably five dry days….but that isn’t always possible</a:t>
            </a:r>
          </a:p>
          <a:p>
            <a:pPr lvl="1"/>
            <a:r>
              <a:rPr lang="en-US" dirty="0" smtClean="0"/>
              <a:t>Includes sampling on weekends and holidays if we are “following” a storm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MWRA Sampling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467233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829" y="1447800"/>
            <a:ext cx="6212541" cy="4800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MWRA Monitoring Locations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3</a:t>
            </a:fld>
            <a:endParaRPr lang="en-US" sz="120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87" y="1136813"/>
            <a:ext cx="8001000" cy="373497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Results – The Big Picture (1989-2017)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4</a:t>
            </a:fld>
            <a:endParaRPr lang="en-US" sz="120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426" y="3914451"/>
            <a:ext cx="7969174" cy="37201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68620" y="2075380"/>
            <a:ext cx="18493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Alewife Brook </a:t>
            </a:r>
            <a:r>
              <a:rPr lang="en-US" i="1" dirty="0" smtClean="0"/>
              <a:t>Enterococcus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068620" y="4885577"/>
            <a:ext cx="18258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Mystic River </a:t>
            </a:r>
            <a:r>
              <a:rPr lang="en-US" i="1" dirty="0" smtClean="0"/>
              <a:t>Enterococcus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0264769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734" y="1371081"/>
            <a:ext cx="6671978" cy="541071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Results –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47895774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76" y="1293688"/>
            <a:ext cx="6672806" cy="537224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time vs. rainfall – 2016-2018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62435241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</a:p>
          <a:p>
            <a:pPr lvl="1"/>
            <a:r>
              <a:rPr lang="en-US" dirty="0" smtClean="0"/>
              <a:t>MWRA Indigo team staff</a:t>
            </a:r>
          </a:p>
          <a:p>
            <a:pPr lvl="1"/>
            <a:r>
              <a:rPr lang="en-US" dirty="0" smtClean="0"/>
              <a:t>ENQUAL staff – especially the Data Management Group</a:t>
            </a:r>
          </a:p>
          <a:p>
            <a:pPr lvl="1"/>
            <a:endParaRPr lang="en-US" dirty="0"/>
          </a:p>
          <a:p>
            <a:r>
              <a:rPr lang="en-US" dirty="0" smtClean="0"/>
              <a:t>Questions?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 and questions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50C343-94EC-4B0A-98D0-C03C31B3B269}" type="slidenum">
              <a:rPr lang="en-US" smtClean="0"/>
              <a:pPr>
                <a:defRPr/>
              </a:pPr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924863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sLawnCare11-30-06">
  <a:themeElements>
    <a:clrScheme name="MassLawnCare11-30-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assLawnCare11-30-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sLawnCare11-30-0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sLawnCare11-30-0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sLawnCare11-30-0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sLawnCare11-30-0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sLawnCare11-30-0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sLawnCare11-30-0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MassLawnCare11-30-06</Template>
  <TotalTime>7654</TotalTime>
  <Words>173</Words>
  <Application>Microsoft Office PowerPoint</Application>
  <PresentationFormat>Letter Paper (8.5x11 in)</PresentationFormat>
  <Paragraphs>39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Tahoma</vt:lpstr>
      <vt:lpstr>Times</vt:lpstr>
      <vt:lpstr>MassLawnCare11-30-06</vt:lpstr>
      <vt:lpstr>Presentation to the  2019 Mystic Science Forum   MWRA Monitoring in the Mystic/Alewife </vt:lpstr>
      <vt:lpstr>MWRA Sampling Program</vt:lpstr>
      <vt:lpstr>MWRA Monitoring Locations</vt:lpstr>
      <vt:lpstr>Sampling Results – The Big Picture (1989-2017)</vt:lpstr>
      <vt:lpstr>Sampling Results – 2017</vt:lpstr>
      <vt:lpstr>Sampling time vs. rainfall – 2016-2018</vt:lpstr>
      <vt:lpstr>Acknowledgements and questions </vt:lpstr>
    </vt:vector>
  </TitlesOfParts>
  <Company>MWRA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the  Massachusetts Association of Lawn Care Professionals   An MWRA Overview</dc:title>
  <dc:creator>Ria Convery</dc:creator>
  <cp:lastModifiedBy>Office Manager</cp:lastModifiedBy>
  <cp:revision>631</cp:revision>
  <cp:lastPrinted>2019-04-26T17:23:25Z</cp:lastPrinted>
  <dcterms:created xsi:type="dcterms:W3CDTF">2006-11-27T17:49:33Z</dcterms:created>
  <dcterms:modified xsi:type="dcterms:W3CDTF">2019-05-29T17:53:55Z</dcterms:modified>
</cp:coreProperties>
</file>