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5"/>
  </p:notesMasterIdLst>
  <p:handoutMasterIdLst>
    <p:handoutMasterId r:id="rId16"/>
  </p:handoutMasterIdLst>
  <p:sldIdLst>
    <p:sldId id="899" r:id="rId2"/>
    <p:sldId id="914" r:id="rId3"/>
    <p:sldId id="256" r:id="rId4"/>
    <p:sldId id="913" r:id="rId5"/>
    <p:sldId id="898" r:id="rId6"/>
    <p:sldId id="896" r:id="rId7"/>
    <p:sldId id="906" r:id="rId8"/>
    <p:sldId id="910" r:id="rId9"/>
    <p:sldId id="915" r:id="rId10"/>
    <p:sldId id="911" r:id="rId11"/>
    <p:sldId id="921" r:id="rId12"/>
    <p:sldId id="907" r:id="rId13"/>
    <p:sldId id="92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440" autoAdjust="0"/>
  </p:normalViewPr>
  <p:slideViewPr>
    <p:cSldViewPr snapToGrid="0">
      <p:cViewPr varScale="1">
        <p:scale>
          <a:sx n="78" d="100"/>
          <a:sy n="78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DFD4D-616A-064E-94BB-4F4591D9018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388D8-448E-024E-9674-941196279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46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17EAC-6792-1E42-96B6-E916ACF4A78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87A54-3441-6B42-8312-A1B76F5F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2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87A54-3441-6B42-8312-A1B76F5F3A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6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CBFE-1240-4571-AA56-646600BBB2B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B27B508-5BFE-4E50-9925-1E455F09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43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CBFE-1240-4571-AA56-646600BBB2B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B27B508-5BFE-4E50-9925-1E455F09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1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CBFE-1240-4571-AA56-646600BBB2B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B27B508-5BFE-4E50-9925-1E455F0915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3227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CBFE-1240-4571-AA56-646600BBB2B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B27B508-5BFE-4E50-9925-1E455F09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00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CBFE-1240-4571-AA56-646600BBB2B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B27B508-5BFE-4E50-9925-1E455F0915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9369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CBFE-1240-4571-AA56-646600BBB2B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B27B508-5BFE-4E50-9925-1E455F09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16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CBFE-1240-4571-AA56-646600BBB2B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B508-5BFE-4E50-9925-1E455F09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24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CBFE-1240-4571-AA56-646600BBB2B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B508-5BFE-4E50-9925-1E455F09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39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CBFE-1240-4571-AA56-646600BBB2B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B508-5BFE-4E50-9925-1E455F09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CBFE-1240-4571-AA56-646600BBB2B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B27B508-5BFE-4E50-9925-1E455F09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1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CBFE-1240-4571-AA56-646600BBB2B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B27B508-5BFE-4E50-9925-1E455F09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4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CBFE-1240-4571-AA56-646600BBB2B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B27B508-5BFE-4E50-9925-1E455F09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CBFE-1240-4571-AA56-646600BBB2B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B508-5BFE-4E50-9925-1E455F09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CBFE-1240-4571-AA56-646600BBB2B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B508-5BFE-4E50-9925-1E455F09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11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CBFE-1240-4571-AA56-646600BBB2B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7B508-5BFE-4E50-9925-1E455F09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83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CBFE-1240-4571-AA56-646600BBB2B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B27B508-5BFE-4E50-9925-1E455F09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6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BCBFE-1240-4571-AA56-646600BBB2BC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B27B508-5BFE-4E50-9925-1E455F09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9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3" name="Rectangle 21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03023D-5A83-4CBF-AA74-FB7112CAC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209" y="1795849"/>
            <a:ext cx="2834152" cy="3114818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EFFFF"/>
                </a:solidFill>
              </a:rPr>
              <a:t>Resilient Mystic Collaborative	</a:t>
            </a:r>
          </a:p>
        </p:txBody>
      </p:sp>
      <p:pic>
        <p:nvPicPr>
          <p:cNvPr id="13" name="Picture 12" descr="A picture containing indoor, person, wall, man&#10;&#10;Description automatically generated">
            <a:extLst>
              <a:ext uri="{FF2B5EF4-FFF2-40B4-BE49-F238E27FC236}">
                <a16:creationId xmlns:a16="http://schemas.microsoft.com/office/drawing/2014/main" id="{BF2BA00C-9516-4FC6-9E53-2A5E86780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5" r="15238" b="6776"/>
          <a:stretch/>
        </p:blipFill>
        <p:spPr>
          <a:xfrm>
            <a:off x="3479799" y="10"/>
            <a:ext cx="5664200" cy="6857990"/>
          </a:xfrm>
          <a:prstGeom prst="rect">
            <a:avLst/>
          </a:prstGeom>
        </p:spPr>
      </p:pic>
      <p:sp>
        <p:nvSpPr>
          <p:cNvPr id="26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ACFF7217-C26E-41CE-A85E-DD1D8FA13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208" y="5067214"/>
            <a:ext cx="2911475" cy="776727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EFFFF"/>
                </a:solidFill>
              </a:rPr>
              <a:t>Mystic Science Forum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EFFFF"/>
                </a:solidFill>
              </a:rPr>
              <a:t>April 30, 2019</a:t>
            </a:r>
          </a:p>
        </p:txBody>
      </p:sp>
    </p:spTree>
    <p:extLst>
      <p:ext uri="{BB962C8B-B14F-4D97-AF65-F5344CB8AC3E}">
        <p14:creationId xmlns:p14="http://schemas.microsoft.com/office/powerpoint/2010/main" val="1708994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EB796-612B-4173-BA87-78201FB44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09" y="1795849"/>
            <a:ext cx="2834152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>
                <a:solidFill>
                  <a:srgbClr val="FEFFFF"/>
                </a:solidFill>
              </a:rPr>
              <a:t>Social Resilience</a:t>
            </a:r>
          </a:p>
        </p:txBody>
      </p:sp>
      <p:pic>
        <p:nvPicPr>
          <p:cNvPr id="1026" name="Picture 2" descr="Image result for Poor people heat wave boston">
            <a:extLst>
              <a:ext uri="{FF2B5EF4-FFF2-40B4-BE49-F238E27FC236}">
                <a16:creationId xmlns:a16="http://schemas.microsoft.com/office/drawing/2014/main" id="{74957BB8-CB54-4076-AE91-DD5754CCB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5" r="28371" b="9092"/>
          <a:stretch/>
        </p:blipFill>
        <p:spPr bwMode="auto">
          <a:xfrm>
            <a:off x="3479799" y="10"/>
            <a:ext cx="5664200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F7C96-6667-49E0-A208-AC1272B7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Areas of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2095C-9623-4C55-888F-3B56C6009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570893"/>
            <a:ext cx="6591985" cy="4337538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We are home to 9 of 15 most intensively environmentally burdened communities in MA</a:t>
            </a:r>
          </a:p>
          <a:p>
            <a:pPr lvl="0"/>
            <a:r>
              <a:rPr lang="en-US" sz="2800" dirty="0"/>
              <a:t>Partnering with service providers, community leaders to understand how to increase the resilience of our most vulnerable residents to extreme weather.</a:t>
            </a:r>
          </a:p>
        </p:txBody>
      </p:sp>
    </p:spTree>
    <p:extLst>
      <p:ext uri="{BB962C8B-B14F-4D97-AF65-F5344CB8AC3E}">
        <p14:creationId xmlns:p14="http://schemas.microsoft.com/office/powerpoint/2010/main" val="401523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EB796-612B-4173-BA87-78201FB44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09" y="1795849"/>
            <a:ext cx="2834152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>
                <a:solidFill>
                  <a:srgbClr val="FEFFFF"/>
                </a:solidFill>
              </a:rPr>
              <a:t>Upper Mystic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5671E5E-8550-4058-927E-7783EE29E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5" r="20621"/>
          <a:stretch/>
        </p:blipFill>
        <p:spPr>
          <a:xfrm>
            <a:off x="3479799" y="10"/>
            <a:ext cx="5664200" cy="6857990"/>
          </a:xfrm>
          <a:prstGeom prst="rect">
            <a:avLst/>
          </a:prstGeom>
        </p:spPr>
      </p:pic>
      <p:sp>
        <p:nvSpPr>
          <p:cNvPr id="56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5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F7C96-6667-49E0-A208-AC1272B7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Areas of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2095C-9623-4C55-888F-3B56C6009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570893"/>
            <a:ext cx="6591985" cy="4337538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Watershed-wide flood scenario modeling</a:t>
            </a:r>
          </a:p>
          <a:p>
            <a:pPr lvl="1"/>
            <a:r>
              <a:rPr lang="en-US" sz="2600" dirty="0"/>
              <a:t>What can we do through regional stormwater retention projects?</a:t>
            </a:r>
          </a:p>
          <a:p>
            <a:pPr lvl="1"/>
            <a:r>
              <a:rPr lang="en-US" sz="2600" dirty="0"/>
              <a:t>What else do we have to do (</a:t>
            </a:r>
            <a:r>
              <a:rPr lang="en-US" sz="2800" dirty="0"/>
              <a:t>active reservoir management, local projects)?</a:t>
            </a:r>
          </a:p>
          <a:p>
            <a:pPr lvl="1"/>
            <a:r>
              <a:rPr lang="en-US" sz="2800" dirty="0"/>
              <a:t>How much flooding can we manage?</a:t>
            </a:r>
          </a:p>
        </p:txBody>
      </p:sp>
    </p:spTree>
    <p:extLst>
      <p:ext uri="{BB962C8B-B14F-4D97-AF65-F5344CB8AC3E}">
        <p14:creationId xmlns:p14="http://schemas.microsoft.com/office/powerpoint/2010/main" val="86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3B26B-850A-46CB-901A-5CC71840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864" y="196040"/>
            <a:ext cx="6589200" cy="1280890"/>
          </a:xfrm>
        </p:spPr>
        <p:txBody>
          <a:bodyPr>
            <a:normAutofit/>
          </a:bodyPr>
          <a:lstStyle/>
          <a:p>
            <a:r>
              <a:rPr lang="en-US" dirty="0"/>
              <a:t>Why Climate Resilience at the  Watershed Scale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11EEBF2-BE3A-4D1A-AF5D-F507F9C44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2068" y="1771288"/>
            <a:ext cx="6514516" cy="4594922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sz="3200" b="1" dirty="0"/>
              <a:t>Physical</a:t>
            </a:r>
            <a:r>
              <a:rPr lang="en-US" sz="3200" dirty="0"/>
              <a:t>: mitigation is all about energy; much of adaptation is about water</a:t>
            </a:r>
            <a:br>
              <a:rPr lang="en-US" sz="3200" dirty="0"/>
            </a:br>
            <a:endParaRPr lang="en-US" sz="3200" dirty="0"/>
          </a:p>
          <a:p>
            <a:pPr fontAlgn="base"/>
            <a:r>
              <a:rPr lang="en-US" sz="3200" b="1" dirty="0"/>
              <a:t>Shared Impacts/Shared Solutions</a:t>
            </a:r>
            <a:r>
              <a:rPr lang="en-US" sz="3200" dirty="0"/>
              <a:t>: actions have impact across municipal lines</a:t>
            </a:r>
            <a:br>
              <a:rPr lang="en-US" sz="3200" dirty="0"/>
            </a:br>
            <a:r>
              <a:rPr lang="en-US" sz="3200" dirty="0"/>
              <a:t>and can be paid for collectively</a:t>
            </a:r>
            <a:br>
              <a:rPr lang="en-US" sz="3200" dirty="0"/>
            </a:br>
            <a:endParaRPr lang="en-US" sz="3200" dirty="0"/>
          </a:p>
          <a:p>
            <a:pPr fontAlgn="base"/>
            <a:r>
              <a:rPr lang="en-US" sz="3200" b="1" dirty="0"/>
              <a:t>Political/Policy</a:t>
            </a:r>
            <a:r>
              <a:rPr lang="en-US" sz="3200" dirty="0"/>
              <a:t>: leverage from collective action</a:t>
            </a:r>
          </a:p>
        </p:txBody>
      </p:sp>
    </p:spTree>
    <p:extLst>
      <p:ext uri="{BB962C8B-B14F-4D97-AF65-F5344CB8AC3E}">
        <p14:creationId xmlns:p14="http://schemas.microsoft.com/office/powerpoint/2010/main" val="117603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29589D-FDF9-429C-9F91-108A13DE5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02"/>
          <a:stretch/>
        </p:blipFill>
        <p:spPr>
          <a:xfrm>
            <a:off x="1" y="-1"/>
            <a:ext cx="9144000" cy="689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6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3B26B-850A-46CB-901A-5CC71840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2/3 of Municipalities in </a:t>
            </a:r>
            <a:br>
              <a:rPr lang="en-US" dirty="0"/>
            </a:br>
            <a:r>
              <a:rPr lang="en-US" dirty="0"/>
              <a:t>Resilient Mystic Collaborative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1EEBF2-BE3A-4D1A-AF5D-F507F9C447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 fontAlgn="base"/>
            <a:r>
              <a:rPr lang="en-US" sz="3200" dirty="0"/>
              <a:t>Arlington</a:t>
            </a:r>
          </a:p>
          <a:p>
            <a:pPr lvl="0" fontAlgn="base"/>
            <a:r>
              <a:rPr lang="en-US" sz="3200" dirty="0"/>
              <a:t>Boston</a:t>
            </a:r>
          </a:p>
          <a:p>
            <a:pPr lvl="0" fontAlgn="base"/>
            <a:r>
              <a:rPr lang="en-US" sz="3200" dirty="0"/>
              <a:t>Cambridge</a:t>
            </a:r>
          </a:p>
          <a:p>
            <a:pPr lvl="0" fontAlgn="base"/>
            <a:r>
              <a:rPr lang="en-US" sz="3200" dirty="0"/>
              <a:t>Chelsea</a:t>
            </a:r>
          </a:p>
          <a:p>
            <a:pPr lvl="0" fontAlgn="base"/>
            <a:r>
              <a:rPr lang="en-US" sz="3200" dirty="0"/>
              <a:t>Everett	</a:t>
            </a:r>
          </a:p>
          <a:p>
            <a:pPr lvl="0" fontAlgn="base"/>
            <a:r>
              <a:rPr lang="en-US" sz="3200" dirty="0"/>
              <a:t>Lexington </a:t>
            </a:r>
          </a:p>
          <a:p>
            <a:pPr lvl="0" fontAlgn="base"/>
            <a:r>
              <a:rPr lang="en-US" sz="3200" dirty="0"/>
              <a:t>Malden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DABABCA-3A13-433C-812E-4C5D408BA6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 fontAlgn="base"/>
            <a:r>
              <a:rPr lang="en-US" sz="3200" dirty="0"/>
              <a:t>Medford</a:t>
            </a:r>
          </a:p>
          <a:p>
            <a:pPr lvl="0" fontAlgn="base"/>
            <a:r>
              <a:rPr lang="en-US" sz="3200" dirty="0"/>
              <a:t>Somerville</a:t>
            </a:r>
          </a:p>
          <a:p>
            <a:pPr lvl="0" fontAlgn="base"/>
            <a:r>
              <a:rPr lang="en-US" sz="3200" dirty="0"/>
              <a:t>Stoneham</a:t>
            </a:r>
          </a:p>
          <a:p>
            <a:pPr lvl="0" fontAlgn="base"/>
            <a:r>
              <a:rPr lang="en-US" sz="3200" dirty="0"/>
              <a:t>Wakefield</a:t>
            </a:r>
          </a:p>
          <a:p>
            <a:pPr lvl="0" fontAlgn="base"/>
            <a:r>
              <a:rPr lang="en-US" sz="3200" dirty="0"/>
              <a:t>Winchester</a:t>
            </a:r>
          </a:p>
          <a:p>
            <a:pPr lvl="0" fontAlgn="base"/>
            <a:r>
              <a:rPr lang="en-US" sz="3200" dirty="0"/>
              <a:t>Winthrop</a:t>
            </a:r>
          </a:p>
          <a:p>
            <a:pPr lvl="0" fontAlgn="base"/>
            <a:r>
              <a:rPr lang="en-US" sz="3200" dirty="0"/>
              <a:t>Woburn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426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3B26B-850A-46CB-901A-5CC71840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0" y="624110"/>
            <a:ext cx="7198800" cy="1280890"/>
          </a:xfrm>
        </p:spPr>
        <p:txBody>
          <a:bodyPr/>
          <a:lstStyle/>
          <a:p>
            <a:r>
              <a:rPr lang="en-US" dirty="0"/>
              <a:t>Additional Watershed Municipalities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6EB324-F414-4228-AFF5-90FECFD4A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 fontAlgn="base"/>
            <a:r>
              <a:rPr lang="en-US" sz="3200" dirty="0"/>
              <a:t>Belmont</a:t>
            </a:r>
          </a:p>
          <a:p>
            <a:pPr lvl="0" fontAlgn="base"/>
            <a:r>
              <a:rPr lang="en-US" sz="3200" dirty="0"/>
              <a:t>Burlington</a:t>
            </a:r>
          </a:p>
          <a:p>
            <a:pPr lvl="0" fontAlgn="base"/>
            <a:r>
              <a:rPr lang="en-US" sz="3200" dirty="0"/>
              <a:t>Melrose</a:t>
            </a:r>
          </a:p>
          <a:p>
            <a:pPr lvl="0" fontAlgn="base"/>
            <a:r>
              <a:rPr lang="en-US" sz="3200" dirty="0"/>
              <a:t>Reading</a:t>
            </a:r>
          </a:p>
          <a:p>
            <a:pPr marL="0" lvl="0" indent="0" fontAlgn="base">
              <a:buNone/>
            </a:pPr>
            <a:endParaRPr lang="en-US" sz="32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52CD6BF-3290-4016-950A-2C791478FB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sz="3200" dirty="0"/>
              <a:t>Revere </a:t>
            </a:r>
          </a:p>
          <a:p>
            <a:pPr lvl="0" fontAlgn="base"/>
            <a:r>
              <a:rPr lang="en-US" sz="3200" dirty="0"/>
              <a:t>Watertown</a:t>
            </a:r>
          </a:p>
          <a:p>
            <a:pPr lvl="0" fontAlgn="base"/>
            <a:r>
              <a:rPr lang="en-US" sz="3200" dirty="0"/>
              <a:t>Wilmington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319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F7C96-6667-49E0-A208-AC1272B7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2095C-9623-4C55-888F-3B56C6009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570893"/>
            <a:ext cx="6591985" cy="4337538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We are data-driven and action-oriented.  </a:t>
            </a:r>
          </a:p>
          <a:p>
            <a:pPr lvl="0"/>
            <a:r>
              <a:rPr lang="en-US" sz="2800" dirty="0"/>
              <a:t>We share a pragmatic, optimistic vision that recognizes the Mystic River as a tremendous asset.  </a:t>
            </a:r>
          </a:p>
          <a:p>
            <a:pPr lvl="0"/>
            <a:r>
              <a:rPr lang="en-US" sz="2800" dirty="0"/>
              <a:t>We are mutually supportive.</a:t>
            </a:r>
          </a:p>
          <a:p>
            <a:pPr lvl="0"/>
            <a:r>
              <a:rPr lang="en-US" sz="2800" dirty="0"/>
              <a:t>We have the governance, trust, and participation to maximize our effectiveness.</a:t>
            </a:r>
          </a:p>
        </p:txBody>
      </p:sp>
    </p:spTree>
    <p:extLst>
      <p:ext uri="{BB962C8B-B14F-4D97-AF65-F5344CB8AC3E}">
        <p14:creationId xmlns:p14="http://schemas.microsoft.com/office/powerpoint/2010/main" val="178451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589E31-2A5E-4D06-9B35-B4799F64E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19" y="3058286"/>
            <a:ext cx="1840539" cy="302934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Five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Working Groups</a:t>
            </a:r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45CB4E-2C47-4C22-BAAA-CF1168996593}"/>
              </a:ext>
            </a:extLst>
          </p:cNvPr>
          <p:cNvSpPr/>
          <p:nvPr/>
        </p:nvSpPr>
        <p:spPr>
          <a:xfrm>
            <a:off x="3534858" y="645664"/>
            <a:ext cx="5124159" cy="876092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2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 descr="Rain">
            <a:extLst>
              <a:ext uri="{FF2B5EF4-FFF2-40B4-BE49-F238E27FC236}">
                <a16:creationId xmlns:a16="http://schemas.microsoft.com/office/drawing/2014/main" id="{0ED1D9C8-781C-4B4A-B509-45BDD2CEC70B}"/>
              </a:ext>
            </a:extLst>
          </p:cNvPr>
          <p:cNvSpPr/>
          <p:nvPr/>
        </p:nvSpPr>
        <p:spPr>
          <a:xfrm>
            <a:off x="3799875" y="842784"/>
            <a:ext cx="481850" cy="48185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5C5D46F-1953-4719-BD8B-3EF2F06224D8}"/>
              </a:ext>
            </a:extLst>
          </p:cNvPr>
          <p:cNvSpPr/>
          <p:nvPr/>
        </p:nvSpPr>
        <p:spPr>
          <a:xfrm>
            <a:off x="4546744" y="645664"/>
            <a:ext cx="4112272" cy="876092"/>
          </a:xfrm>
          <a:custGeom>
            <a:avLst/>
            <a:gdLst>
              <a:gd name="connsiteX0" fmla="*/ 0 w 4112272"/>
              <a:gd name="connsiteY0" fmla="*/ 0 h 876092"/>
              <a:gd name="connsiteX1" fmla="*/ 4112272 w 4112272"/>
              <a:gd name="connsiteY1" fmla="*/ 0 h 876092"/>
              <a:gd name="connsiteX2" fmla="*/ 4112272 w 4112272"/>
              <a:gd name="connsiteY2" fmla="*/ 876092 h 876092"/>
              <a:gd name="connsiteX3" fmla="*/ 0 w 4112272"/>
              <a:gd name="connsiteY3" fmla="*/ 876092 h 876092"/>
              <a:gd name="connsiteX4" fmla="*/ 0 w 4112272"/>
              <a:gd name="connsiteY4" fmla="*/ 0 h 87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2272" h="876092">
                <a:moveTo>
                  <a:pt x="0" y="0"/>
                </a:moveTo>
                <a:lnTo>
                  <a:pt x="4112272" y="0"/>
                </a:lnTo>
                <a:lnTo>
                  <a:pt x="4112272" y="876092"/>
                </a:lnTo>
                <a:lnTo>
                  <a:pt x="0" y="8760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720" tIns="92720" rIns="92720" bIns="9272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Upper Mystic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C7A0AC-94C9-4CDD-B669-67842AB38A4D}"/>
              </a:ext>
            </a:extLst>
          </p:cNvPr>
          <p:cNvSpPr/>
          <p:nvPr/>
        </p:nvSpPr>
        <p:spPr>
          <a:xfrm>
            <a:off x="3534858" y="1740779"/>
            <a:ext cx="5124159" cy="876092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2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Users">
            <a:extLst>
              <a:ext uri="{FF2B5EF4-FFF2-40B4-BE49-F238E27FC236}">
                <a16:creationId xmlns:a16="http://schemas.microsoft.com/office/drawing/2014/main" id="{F1F7377D-6AEA-40AD-A808-905CAE9096AC}"/>
              </a:ext>
            </a:extLst>
          </p:cNvPr>
          <p:cNvSpPr/>
          <p:nvPr/>
        </p:nvSpPr>
        <p:spPr>
          <a:xfrm>
            <a:off x="3799875" y="1937900"/>
            <a:ext cx="481850" cy="481850"/>
          </a:xfrm>
          <a:prstGeom prst="rect">
            <a:avLst/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80266C1-1C59-4E76-9BB8-C5B72E85ECA8}"/>
              </a:ext>
            </a:extLst>
          </p:cNvPr>
          <p:cNvSpPr/>
          <p:nvPr/>
        </p:nvSpPr>
        <p:spPr>
          <a:xfrm>
            <a:off x="4546744" y="1740779"/>
            <a:ext cx="4112272" cy="876092"/>
          </a:xfrm>
          <a:custGeom>
            <a:avLst/>
            <a:gdLst>
              <a:gd name="connsiteX0" fmla="*/ 0 w 4112272"/>
              <a:gd name="connsiteY0" fmla="*/ 0 h 876092"/>
              <a:gd name="connsiteX1" fmla="*/ 4112272 w 4112272"/>
              <a:gd name="connsiteY1" fmla="*/ 0 h 876092"/>
              <a:gd name="connsiteX2" fmla="*/ 4112272 w 4112272"/>
              <a:gd name="connsiteY2" fmla="*/ 876092 h 876092"/>
              <a:gd name="connsiteX3" fmla="*/ 0 w 4112272"/>
              <a:gd name="connsiteY3" fmla="*/ 876092 h 876092"/>
              <a:gd name="connsiteX4" fmla="*/ 0 w 4112272"/>
              <a:gd name="connsiteY4" fmla="*/ 0 h 87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2272" h="876092">
                <a:moveTo>
                  <a:pt x="0" y="0"/>
                </a:moveTo>
                <a:lnTo>
                  <a:pt x="4112272" y="0"/>
                </a:lnTo>
                <a:lnTo>
                  <a:pt x="4112272" y="876092"/>
                </a:lnTo>
                <a:lnTo>
                  <a:pt x="0" y="8760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720" tIns="92720" rIns="92720" bIns="9272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Social Resilience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2296B3-FEDD-4246-A53F-49BAD1F1CEB0}"/>
              </a:ext>
            </a:extLst>
          </p:cNvPr>
          <p:cNvSpPr/>
          <p:nvPr/>
        </p:nvSpPr>
        <p:spPr>
          <a:xfrm>
            <a:off x="3534858" y="2835894"/>
            <a:ext cx="5124159" cy="876092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2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 descr="City">
            <a:extLst>
              <a:ext uri="{FF2B5EF4-FFF2-40B4-BE49-F238E27FC236}">
                <a16:creationId xmlns:a16="http://schemas.microsoft.com/office/drawing/2014/main" id="{789748EA-994F-443C-9AE3-D51DBE468EAC}"/>
              </a:ext>
            </a:extLst>
          </p:cNvPr>
          <p:cNvSpPr/>
          <p:nvPr/>
        </p:nvSpPr>
        <p:spPr>
          <a:xfrm>
            <a:off x="3799875" y="3033015"/>
            <a:ext cx="481850" cy="481850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32400ED-A4E5-46B1-AFEE-5E46F67FD577}"/>
              </a:ext>
            </a:extLst>
          </p:cNvPr>
          <p:cNvSpPr/>
          <p:nvPr/>
        </p:nvSpPr>
        <p:spPr>
          <a:xfrm>
            <a:off x="4546744" y="2835894"/>
            <a:ext cx="4112272" cy="876092"/>
          </a:xfrm>
          <a:custGeom>
            <a:avLst/>
            <a:gdLst>
              <a:gd name="connsiteX0" fmla="*/ 0 w 4112272"/>
              <a:gd name="connsiteY0" fmla="*/ 0 h 876092"/>
              <a:gd name="connsiteX1" fmla="*/ 4112272 w 4112272"/>
              <a:gd name="connsiteY1" fmla="*/ 0 h 876092"/>
              <a:gd name="connsiteX2" fmla="*/ 4112272 w 4112272"/>
              <a:gd name="connsiteY2" fmla="*/ 876092 h 876092"/>
              <a:gd name="connsiteX3" fmla="*/ 0 w 4112272"/>
              <a:gd name="connsiteY3" fmla="*/ 876092 h 876092"/>
              <a:gd name="connsiteX4" fmla="*/ 0 w 4112272"/>
              <a:gd name="connsiteY4" fmla="*/ 0 h 87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2272" h="876092">
                <a:moveTo>
                  <a:pt x="0" y="0"/>
                </a:moveTo>
                <a:lnTo>
                  <a:pt x="4112272" y="0"/>
                </a:lnTo>
                <a:lnTo>
                  <a:pt x="4112272" y="876092"/>
                </a:lnTo>
                <a:lnTo>
                  <a:pt x="0" y="8760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720" tIns="92720" rIns="92720" bIns="9272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Lower Mystic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B2A7A9-7D10-4453-AD08-2A24A63B47B7}"/>
              </a:ext>
            </a:extLst>
          </p:cNvPr>
          <p:cNvSpPr/>
          <p:nvPr/>
        </p:nvSpPr>
        <p:spPr>
          <a:xfrm>
            <a:off x="3534858" y="3931009"/>
            <a:ext cx="5124159" cy="876092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2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 descr="Money">
            <a:extLst>
              <a:ext uri="{FF2B5EF4-FFF2-40B4-BE49-F238E27FC236}">
                <a16:creationId xmlns:a16="http://schemas.microsoft.com/office/drawing/2014/main" id="{DCB2F3B2-BA53-4228-8F60-4B8EA430E2AE}"/>
              </a:ext>
            </a:extLst>
          </p:cNvPr>
          <p:cNvSpPr/>
          <p:nvPr/>
        </p:nvSpPr>
        <p:spPr>
          <a:xfrm>
            <a:off x="3799875" y="4128130"/>
            <a:ext cx="481850" cy="481850"/>
          </a:xfrm>
          <a:prstGeom prst="rect">
            <a:avLst/>
          </a:prstGeom>
          <a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0F6E0EE-5BF5-450D-A3C2-72AD23B748DD}"/>
              </a:ext>
            </a:extLst>
          </p:cNvPr>
          <p:cNvSpPr/>
          <p:nvPr/>
        </p:nvSpPr>
        <p:spPr>
          <a:xfrm>
            <a:off x="4546744" y="3931009"/>
            <a:ext cx="4112272" cy="876092"/>
          </a:xfrm>
          <a:custGeom>
            <a:avLst/>
            <a:gdLst>
              <a:gd name="connsiteX0" fmla="*/ 0 w 4112272"/>
              <a:gd name="connsiteY0" fmla="*/ 0 h 876092"/>
              <a:gd name="connsiteX1" fmla="*/ 4112272 w 4112272"/>
              <a:gd name="connsiteY1" fmla="*/ 0 h 876092"/>
              <a:gd name="connsiteX2" fmla="*/ 4112272 w 4112272"/>
              <a:gd name="connsiteY2" fmla="*/ 876092 h 876092"/>
              <a:gd name="connsiteX3" fmla="*/ 0 w 4112272"/>
              <a:gd name="connsiteY3" fmla="*/ 876092 h 876092"/>
              <a:gd name="connsiteX4" fmla="*/ 0 w 4112272"/>
              <a:gd name="connsiteY4" fmla="*/ 0 h 87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2272" h="876092">
                <a:moveTo>
                  <a:pt x="0" y="0"/>
                </a:moveTo>
                <a:lnTo>
                  <a:pt x="4112272" y="0"/>
                </a:lnTo>
                <a:lnTo>
                  <a:pt x="4112272" y="876092"/>
                </a:lnTo>
                <a:lnTo>
                  <a:pt x="0" y="8760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720" tIns="92720" rIns="92720" bIns="9272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Policy &amp; Advocacy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0F92F8-5798-46B4-9DD5-F6B60EEF22BF}"/>
              </a:ext>
            </a:extLst>
          </p:cNvPr>
          <p:cNvSpPr/>
          <p:nvPr/>
        </p:nvSpPr>
        <p:spPr>
          <a:xfrm>
            <a:off x="3534858" y="5026124"/>
            <a:ext cx="5124159" cy="876092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2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2968F1-BA69-4552-950B-B831B3EF6EB3}"/>
              </a:ext>
            </a:extLst>
          </p:cNvPr>
          <p:cNvSpPr/>
          <p:nvPr/>
        </p:nvSpPr>
        <p:spPr>
          <a:xfrm>
            <a:off x="3799875" y="5223245"/>
            <a:ext cx="481850" cy="481850"/>
          </a:xfrm>
          <a:prstGeom prst="rect">
            <a:avLst/>
          </a:prstGeom>
          <a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872C1AC-CCC9-49D5-B2E4-8337FD3386C0}"/>
              </a:ext>
            </a:extLst>
          </p:cNvPr>
          <p:cNvSpPr/>
          <p:nvPr/>
        </p:nvSpPr>
        <p:spPr>
          <a:xfrm>
            <a:off x="4546744" y="5026124"/>
            <a:ext cx="4112272" cy="876092"/>
          </a:xfrm>
          <a:custGeom>
            <a:avLst/>
            <a:gdLst>
              <a:gd name="connsiteX0" fmla="*/ 0 w 4112272"/>
              <a:gd name="connsiteY0" fmla="*/ 0 h 876092"/>
              <a:gd name="connsiteX1" fmla="*/ 4112272 w 4112272"/>
              <a:gd name="connsiteY1" fmla="*/ 0 h 876092"/>
              <a:gd name="connsiteX2" fmla="*/ 4112272 w 4112272"/>
              <a:gd name="connsiteY2" fmla="*/ 876092 h 876092"/>
              <a:gd name="connsiteX3" fmla="*/ 0 w 4112272"/>
              <a:gd name="connsiteY3" fmla="*/ 876092 h 876092"/>
              <a:gd name="connsiteX4" fmla="*/ 0 w 4112272"/>
              <a:gd name="connsiteY4" fmla="*/ 0 h 87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2272" h="876092">
                <a:moveTo>
                  <a:pt x="0" y="0"/>
                </a:moveTo>
                <a:lnTo>
                  <a:pt x="4112272" y="0"/>
                </a:lnTo>
                <a:lnTo>
                  <a:pt x="4112272" y="876092"/>
                </a:lnTo>
                <a:lnTo>
                  <a:pt x="0" y="8760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720" tIns="92720" rIns="92720" bIns="92720" numCol="1" spcCol="1270" anchor="ctr" anchorCtr="0">
            <a:noAutofit/>
          </a:bodyPr>
          <a:lstStyle/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900" kern="1200" dirty="0"/>
              <a:t>Collaborative Governance</a:t>
            </a:r>
          </a:p>
        </p:txBody>
      </p:sp>
    </p:spTree>
    <p:extLst>
      <p:ext uri="{BB962C8B-B14F-4D97-AF65-F5344CB8AC3E}">
        <p14:creationId xmlns:p14="http://schemas.microsoft.com/office/powerpoint/2010/main" val="55992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EB796-612B-4173-BA87-78201FB44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09" y="1795849"/>
            <a:ext cx="2834152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>
                <a:solidFill>
                  <a:srgbClr val="FEFFFF"/>
                </a:solidFill>
              </a:rPr>
              <a:t>Lower Mystic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5671E5E-8550-4058-927E-7783EE29E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1" t="1401" r="24202" b="1"/>
          <a:stretch/>
        </p:blipFill>
        <p:spPr>
          <a:xfrm>
            <a:off x="3479799" y="10"/>
            <a:ext cx="5664200" cy="6857990"/>
          </a:xfrm>
          <a:prstGeom prst="rect">
            <a:avLst/>
          </a:prstGeom>
        </p:spPr>
      </p:pic>
      <p:sp>
        <p:nvSpPr>
          <p:cNvPr id="51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5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F7C96-6667-49E0-A208-AC1272B7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Areas of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2095C-9623-4C55-888F-3B56C6009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570892"/>
            <a:ext cx="6591985" cy="4621819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Lower Mystic has highest concentration of critical regional infrastructure in New England</a:t>
            </a:r>
          </a:p>
          <a:p>
            <a:pPr lvl="1"/>
            <a:r>
              <a:rPr lang="en-US" sz="2600" dirty="0"/>
              <a:t>Food</a:t>
            </a:r>
          </a:p>
          <a:p>
            <a:pPr lvl="1"/>
            <a:r>
              <a:rPr lang="en-US" sz="2600" dirty="0"/>
              <a:t>Energy</a:t>
            </a:r>
          </a:p>
          <a:p>
            <a:pPr lvl="1"/>
            <a:r>
              <a:rPr lang="en-US" sz="2600" dirty="0"/>
              <a:t>Transportation</a:t>
            </a:r>
          </a:p>
          <a:p>
            <a:pPr lvl="1"/>
            <a:r>
              <a:rPr lang="en-US" sz="2600" dirty="0"/>
              <a:t>Water treatment</a:t>
            </a:r>
          </a:p>
          <a:p>
            <a:r>
              <a:rPr lang="en-US" sz="2800" dirty="0"/>
              <a:t>Working with DHS on a regional preparedness plan prioritizing impact on vulnerable residents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676017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6516</TotalTime>
  <Words>234</Words>
  <Application>Microsoft Office PowerPoint</Application>
  <PresentationFormat>On-screen Show (4:3)</PresentationFormat>
  <Paragraphs>60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Wisp</vt:lpstr>
      <vt:lpstr>Resilient Mystic Collaborative </vt:lpstr>
      <vt:lpstr>Why Climate Resilience at the  Watershed Scale</vt:lpstr>
      <vt:lpstr>PowerPoint Presentation</vt:lpstr>
      <vt:lpstr>2/3 of Municipalities in  Resilient Mystic Collaborative</vt:lpstr>
      <vt:lpstr>Additional Watershed Municipalities</vt:lpstr>
      <vt:lpstr>Vision</vt:lpstr>
      <vt:lpstr>Five  Working Groups</vt:lpstr>
      <vt:lpstr>Lower Mystic</vt:lpstr>
      <vt:lpstr>Key Areas of Focus</vt:lpstr>
      <vt:lpstr>Social Resilience</vt:lpstr>
      <vt:lpstr>Key Areas of Focus</vt:lpstr>
      <vt:lpstr>Upper Mystic</vt:lpstr>
      <vt:lpstr>Key Areas of Focus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Resilient Mystic Collaborative</dc:title>
  <dc:creator>Julie Wormser</dc:creator>
  <cp:lastModifiedBy>Office Manager</cp:lastModifiedBy>
  <cp:revision>16</cp:revision>
  <cp:lastPrinted>2019-03-19T21:10:05Z</cp:lastPrinted>
  <dcterms:created xsi:type="dcterms:W3CDTF">2019-03-14T20:13:42Z</dcterms:created>
  <dcterms:modified xsi:type="dcterms:W3CDTF">2019-05-29T17:53:40Z</dcterms:modified>
</cp:coreProperties>
</file>