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3" r:id="rId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76850"/>
            <a:ext cx="12192000" cy="1641490"/>
          </a:xfrm>
        </p:spPr>
        <p:txBody>
          <a:bodyPr/>
          <a:lstStyle/>
          <a:p>
            <a:pPr algn="ctr"/>
            <a:r>
              <a:rPr lang="en-US" b="1" dirty="0" smtClean="0"/>
              <a:t>Town of Winchester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3463438"/>
            <a:ext cx="12191999" cy="24993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Mystic River Watershed Initiative Science Forum</a:t>
            </a:r>
          </a:p>
          <a:p>
            <a:pPr algn="ctr"/>
            <a:r>
              <a:rPr lang="en-US" sz="4000" b="1" dirty="0" smtClean="0"/>
              <a:t>April 30, 2019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Beth Rudolph, PE – Town Engineer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06"/>
          <a:stretch/>
        </p:blipFill>
        <p:spPr>
          <a:xfrm>
            <a:off x="0" y="0"/>
            <a:ext cx="6231477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11125" y="1173822"/>
            <a:ext cx="5880875" cy="5455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Population – 22,284 (2010)</a:t>
            </a:r>
          </a:p>
          <a:p>
            <a:r>
              <a:rPr lang="en-US" sz="3000" dirty="0" smtClean="0"/>
              <a:t>Land area – 6.3 square miles, mostly built out</a:t>
            </a:r>
          </a:p>
          <a:p>
            <a:r>
              <a:rPr lang="en-US" sz="3000" dirty="0" smtClean="0"/>
              <a:t>Land Use: </a:t>
            </a:r>
          </a:p>
          <a:p>
            <a:pPr lvl="1"/>
            <a:r>
              <a:rPr lang="en-US" sz="3000" dirty="0" smtClean="0"/>
              <a:t>65% residential</a:t>
            </a:r>
          </a:p>
          <a:p>
            <a:pPr lvl="1"/>
            <a:r>
              <a:rPr lang="en-US" sz="3000" dirty="0" smtClean="0"/>
              <a:t>20% open space/water</a:t>
            </a:r>
          </a:p>
          <a:p>
            <a:pPr lvl="1"/>
            <a:r>
              <a:rPr lang="en-US" sz="3000" dirty="0" smtClean="0"/>
              <a:t>10% municipal buildings &amp; roads</a:t>
            </a:r>
          </a:p>
          <a:p>
            <a:pPr lvl="1"/>
            <a:r>
              <a:rPr lang="en-US" sz="3000" dirty="0" smtClean="0"/>
              <a:t>5% commercial &amp; light industrial</a:t>
            </a:r>
          </a:p>
          <a:p>
            <a:r>
              <a:rPr lang="en-US" sz="3000" dirty="0" smtClean="0"/>
              <a:t>Originally named “Waterfield”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31476" y="388488"/>
            <a:ext cx="596052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 smtClean="0"/>
              <a:t>Winchester at a Glance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4216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81" y="69011"/>
            <a:ext cx="10515600" cy="1325563"/>
          </a:xfrm>
        </p:spPr>
        <p:txBody>
          <a:bodyPr/>
          <a:lstStyle/>
          <a:p>
            <a:r>
              <a:rPr lang="en-US" b="1" dirty="0" smtClean="0"/>
              <a:t>Water Resources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479" y="1325563"/>
            <a:ext cx="10662425" cy="5481637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Flooding along the Aberjona River and Horn Pond Brook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273 structures in 100-year floodplain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Over $25 million in flood-related loses since mid-1990’s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Water quality concerns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303(d) list impairments –Ammonia, Arsenic, E. coli, DO, TP, and Turbidity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Meets WQ standards for swimming &amp; boating approx. 59.4% of the time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Closures to beaches at Wedge Pond and Upper Mystic Lake</a:t>
            </a:r>
          </a:p>
          <a:p>
            <a:pPr>
              <a:spcBef>
                <a:spcPts val="2400"/>
              </a:spcBef>
            </a:pPr>
            <a:r>
              <a:rPr lang="en-US" sz="3000" dirty="0" smtClean="0"/>
              <a:t>Summer low-flow conditions 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Sedimentation of waterways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Financial constraints related to operating and capital budgets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479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2001 flood 4"/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4" y="240332"/>
            <a:ext cx="6571068" cy="44006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mtoohill\My Pictures\2010_03_16\IMG_1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11" y="2174060"/>
            <a:ext cx="6019800" cy="4514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77" y="0"/>
            <a:ext cx="10515600" cy="1325563"/>
          </a:xfrm>
        </p:spPr>
        <p:txBody>
          <a:bodyPr/>
          <a:lstStyle/>
          <a:p>
            <a:r>
              <a:rPr lang="en-US" b="1" dirty="0" smtClean="0"/>
              <a:t>Projects and Initiatives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77" y="1113885"/>
            <a:ext cx="11594287" cy="574411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3000" dirty="0"/>
              <a:t>Flood Mitigation Program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10 projects along the Aberjona River, upstream mitigation at </a:t>
            </a:r>
            <a:r>
              <a:rPr lang="en-US" dirty="0" err="1"/>
              <a:t>Scalley</a:t>
            </a:r>
            <a:r>
              <a:rPr lang="en-US" dirty="0"/>
              <a:t> Dam in Woburn, downstream mitigation at Mid-Lakes Dam.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Began in 1996 and all but two projects completed.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Local Regulations</a:t>
            </a:r>
          </a:p>
          <a:p>
            <a:pPr lvl="1"/>
            <a:r>
              <a:rPr lang="en-US" dirty="0" smtClean="0"/>
              <a:t>Require projects to match pre and post-development </a:t>
            </a:r>
            <a:r>
              <a:rPr lang="en-US" b="1" u="sng" dirty="0" smtClean="0"/>
              <a:t>runoff rates and volumes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Stormwater Management projects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Large scale infiltration/detention systems to mitigate neighborhood flooding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319 Grant with </a:t>
            </a:r>
            <a:r>
              <a:rPr lang="en-US" dirty="0" err="1" smtClean="0"/>
              <a:t>MyRWA</a:t>
            </a:r>
            <a:r>
              <a:rPr lang="en-US" dirty="0" smtClean="0"/>
              <a:t> for “green infrastructure”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Mystic </a:t>
            </a:r>
            <a:r>
              <a:rPr lang="en-US" dirty="0"/>
              <a:t>Stormwater Management </a:t>
            </a:r>
            <a:r>
              <a:rPr lang="en-US" dirty="0" smtClean="0"/>
              <a:t>Collaborative – Arlington &amp; Winchester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NRD grant funding for the upper Mystic watershed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Fish ladder at Center Falls Dam completed in 2017</a:t>
            </a:r>
          </a:p>
          <a:p>
            <a:r>
              <a:rPr lang="en-US" sz="3000" dirty="0" smtClean="0"/>
              <a:t>Stormwater </a:t>
            </a:r>
            <a:r>
              <a:rPr lang="en-US" sz="3000" dirty="0"/>
              <a:t>Utility </a:t>
            </a:r>
            <a:r>
              <a:rPr lang="en-US" sz="3000" dirty="0" smtClean="0"/>
              <a:t>analysis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99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6390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West Side Field Drainage Project +                319 Grant for Green Infrastructure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13839" y="1902141"/>
            <a:ext cx="46543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 scale infiltration/detention system to mitigate downstream flooding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175,000 cubic feet of storage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$3.7 million cost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Coordination with 319 grant to install tree trenches in downstream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085" t="12453" r="3986" b="11949"/>
          <a:stretch/>
        </p:blipFill>
        <p:spPr>
          <a:xfrm>
            <a:off x="0" y="1673523"/>
            <a:ext cx="7306573" cy="518447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723292" y="4613031"/>
            <a:ext cx="1248508" cy="978877"/>
          </a:xfrm>
          <a:custGeom>
            <a:avLst/>
            <a:gdLst>
              <a:gd name="connsiteX0" fmla="*/ 0 w 1248508"/>
              <a:gd name="connsiteY0" fmla="*/ 832338 h 978877"/>
              <a:gd name="connsiteX1" fmla="*/ 1008185 w 1248508"/>
              <a:gd name="connsiteY1" fmla="*/ 978877 h 978877"/>
              <a:gd name="connsiteX2" fmla="*/ 1248508 w 1248508"/>
              <a:gd name="connsiteY2" fmla="*/ 70338 h 978877"/>
              <a:gd name="connsiteX3" fmla="*/ 820616 w 1248508"/>
              <a:gd name="connsiteY3" fmla="*/ 0 h 978877"/>
              <a:gd name="connsiteX4" fmla="*/ 709246 w 1248508"/>
              <a:gd name="connsiteY4" fmla="*/ 498231 h 978877"/>
              <a:gd name="connsiteX5" fmla="*/ 87923 w 1248508"/>
              <a:gd name="connsiteY5" fmla="*/ 392723 h 978877"/>
              <a:gd name="connsiteX6" fmla="*/ 0 w 1248508"/>
              <a:gd name="connsiteY6" fmla="*/ 832338 h 97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8508" h="978877">
                <a:moveTo>
                  <a:pt x="0" y="832338"/>
                </a:moveTo>
                <a:lnTo>
                  <a:pt x="1008185" y="978877"/>
                </a:lnTo>
                <a:lnTo>
                  <a:pt x="1248508" y="70338"/>
                </a:lnTo>
                <a:lnTo>
                  <a:pt x="820616" y="0"/>
                </a:lnTo>
                <a:lnTo>
                  <a:pt x="709246" y="498231"/>
                </a:lnTo>
                <a:lnTo>
                  <a:pt x="87923" y="392723"/>
                </a:lnTo>
                <a:lnTo>
                  <a:pt x="0" y="832338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0210304">
            <a:off x="3146295" y="5117876"/>
            <a:ext cx="4226629" cy="528737"/>
          </a:xfrm>
          <a:prstGeom prst="ellipse">
            <a:avLst/>
          </a:prstGeom>
          <a:solidFill>
            <a:srgbClr val="FF9999">
              <a:alpha val="54118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54629" y="2513993"/>
            <a:ext cx="1713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West Side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Field</a:t>
            </a:r>
            <a:endParaRPr lang="en-US" sz="2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-1" y="3457576"/>
            <a:ext cx="1552575" cy="990600"/>
          </a:xfrm>
          <a:prstGeom prst="wedgeRectCallout">
            <a:avLst>
              <a:gd name="adj1" fmla="val 62426"/>
              <a:gd name="adj2" fmla="val 1245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Infiltration/Detention System</a:t>
            </a:r>
            <a:endParaRPr lang="en-US" sz="2000" b="1" dirty="0"/>
          </a:p>
        </p:txBody>
      </p:sp>
      <p:sp>
        <p:nvSpPr>
          <p:cNvPr id="14" name="Rectangular Callout 13"/>
          <p:cNvSpPr/>
          <p:nvPr/>
        </p:nvSpPr>
        <p:spPr>
          <a:xfrm>
            <a:off x="4676775" y="6334124"/>
            <a:ext cx="2629798" cy="523875"/>
          </a:xfrm>
          <a:prstGeom prst="wedgeRectCallout">
            <a:avLst>
              <a:gd name="adj1" fmla="val -49910"/>
              <a:gd name="adj2" fmla="val -1323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Green Infrastructure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643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696" t="15873" r="22232" b="12222"/>
          <a:stretch/>
        </p:blipFill>
        <p:spPr>
          <a:xfrm rot="16200000">
            <a:off x="463562" y="911676"/>
            <a:ext cx="5490003" cy="6210301"/>
          </a:xfrm>
          <a:prstGeom prst="rect">
            <a:avLst/>
          </a:prstGeom>
        </p:spPr>
      </p:pic>
      <p:pic>
        <p:nvPicPr>
          <p:cNvPr id="1026" name="Picture 2" descr="https://csengineermag.com/archived_assets/userfiles/image/CE112011_WebPCS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1"/>
          <a:stretch/>
        </p:blipFill>
        <p:spPr bwMode="auto">
          <a:xfrm>
            <a:off x="6536871" y="1562330"/>
            <a:ext cx="5431971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Manchester Field Drainage Project (2011)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88629" y="4931228"/>
            <a:ext cx="4980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Added 1-million cubic feet of underground storage</a:t>
            </a:r>
          </a:p>
        </p:txBody>
      </p:sp>
      <p:sp>
        <p:nvSpPr>
          <p:cNvPr id="10" name="Oval 9"/>
          <p:cNvSpPr/>
          <p:nvPr/>
        </p:nvSpPr>
        <p:spPr>
          <a:xfrm rot="2734587">
            <a:off x="1772425" y="3028360"/>
            <a:ext cx="864569" cy="149236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05943" y="4822371"/>
            <a:ext cx="1371600" cy="1143000"/>
          </a:xfrm>
          <a:custGeom>
            <a:avLst/>
            <a:gdLst>
              <a:gd name="connsiteX0" fmla="*/ 206828 w 1371600"/>
              <a:gd name="connsiteY0" fmla="*/ 0 h 1143000"/>
              <a:gd name="connsiteX1" fmla="*/ 0 w 1371600"/>
              <a:gd name="connsiteY1" fmla="*/ 870858 h 1143000"/>
              <a:gd name="connsiteX2" fmla="*/ 1371600 w 1371600"/>
              <a:gd name="connsiteY2" fmla="*/ 1143000 h 1143000"/>
              <a:gd name="connsiteX3" fmla="*/ 685800 w 1371600"/>
              <a:gd name="connsiteY3" fmla="*/ 97972 h 1143000"/>
              <a:gd name="connsiteX4" fmla="*/ 206828 w 1371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143000">
                <a:moveTo>
                  <a:pt x="206828" y="0"/>
                </a:moveTo>
                <a:lnTo>
                  <a:pt x="0" y="870858"/>
                </a:lnTo>
                <a:lnTo>
                  <a:pt x="1371600" y="1143000"/>
                </a:lnTo>
                <a:lnTo>
                  <a:pt x="685800" y="97972"/>
                </a:lnTo>
                <a:lnTo>
                  <a:pt x="206828" y="0"/>
                </a:lnTo>
                <a:close/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13" y="192597"/>
            <a:ext cx="10515600" cy="1325563"/>
          </a:xfrm>
        </p:spPr>
        <p:txBody>
          <a:bodyPr/>
          <a:lstStyle/>
          <a:p>
            <a:r>
              <a:rPr lang="en-US" b="1" dirty="0" smtClean="0"/>
              <a:t>Future Goals and Initiatives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773" y="1518160"/>
            <a:ext cx="10912415" cy="50033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 smtClean="0"/>
              <a:t>Maintain and improve the Town’s waterways as cultural and recreational resources, and improve aquatic habitat.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Preserve the Town’s investments in flood </a:t>
            </a:r>
            <a:r>
              <a:rPr lang="en-US" sz="3200" dirty="0" smtClean="0"/>
              <a:t>mitigation.</a:t>
            </a:r>
            <a:endParaRPr lang="en-US" sz="3200" dirty="0"/>
          </a:p>
          <a:p>
            <a:pPr lvl="1">
              <a:spcBef>
                <a:spcPts val="600"/>
              </a:spcBef>
            </a:pPr>
            <a:r>
              <a:rPr lang="en-US" sz="2800" dirty="0" smtClean="0"/>
              <a:t>Green infrastructure and stormwater retrofit projects.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Climate resiliency and preparation for increased precipitation amounts and extremes.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FY20 MVP Planning Grant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Coordination with the Town’s Master Plan (on-going).</a:t>
            </a:r>
          </a:p>
        </p:txBody>
      </p:sp>
    </p:spTree>
    <p:extLst>
      <p:ext uri="{BB962C8B-B14F-4D97-AF65-F5344CB8AC3E}">
        <p14:creationId xmlns:p14="http://schemas.microsoft.com/office/powerpoint/2010/main" val="18191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590</TotalTime>
  <Words>372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Corbel</vt:lpstr>
      <vt:lpstr>Depth</vt:lpstr>
      <vt:lpstr>Town of Winchester</vt:lpstr>
      <vt:lpstr>PowerPoint Presentation</vt:lpstr>
      <vt:lpstr>Water Resources Challenges</vt:lpstr>
      <vt:lpstr>PowerPoint Presentation</vt:lpstr>
      <vt:lpstr>Projects and Initiatives</vt:lpstr>
      <vt:lpstr>West Side Field Drainage Project +                319 Grant for Green Infrastructure</vt:lpstr>
      <vt:lpstr>Manchester Field Drainage Project (2011)</vt:lpstr>
      <vt:lpstr>Future Goals and Initiatives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Winchester</dc:title>
  <dc:creator>Rudolph, Beth</dc:creator>
  <cp:lastModifiedBy>Office Manager</cp:lastModifiedBy>
  <cp:revision>73</cp:revision>
  <cp:lastPrinted>2018-12-05T16:07:21Z</cp:lastPrinted>
  <dcterms:created xsi:type="dcterms:W3CDTF">2018-12-03T23:07:02Z</dcterms:created>
  <dcterms:modified xsi:type="dcterms:W3CDTF">2019-05-29T17:52:55Z</dcterms:modified>
</cp:coreProperties>
</file>