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6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37"/>
    <a:srgbClr val="288856"/>
    <a:srgbClr val="2E9A61"/>
    <a:srgbClr val="30A065"/>
    <a:srgbClr val="37BC73"/>
    <a:srgbClr val="37BC8B"/>
    <a:srgbClr val="50BC8B"/>
    <a:srgbClr val="077F38"/>
    <a:srgbClr val="007A37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E4BAD-95DA-42CC-820B-C25C46662AC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9844-7124-4511-A241-42BFC9D87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905001"/>
            <a:chOff x="0" y="0"/>
            <a:chExt cx="9144000" cy="905001"/>
          </a:xfrm>
        </p:grpSpPr>
        <p:pic>
          <p:nvPicPr>
            <p:cNvPr id="13" name="Picture 12" descr="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38200" cy="905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762000" y="0"/>
              <a:ext cx="8382000" cy="838200"/>
            </a:xfrm>
            <a:prstGeom prst="rect">
              <a:avLst/>
            </a:prstGeom>
            <a:solidFill>
              <a:srgbClr val="288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914400" y="38100"/>
            <a:ext cx="71628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MassDEP Sampling in Mystic Lakes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3029"/>
            <a:ext cx="7543800" cy="42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756429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Photo: Spy Pond Park, Brandon </a:t>
            </a:r>
            <a:r>
              <a:rPr lang="en-US" sz="1600" dirty="0" err="1" smtClean="0"/>
              <a:t>Bushey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106260" y="0"/>
            <a:ext cx="1037740" cy="838200"/>
            <a:chOff x="8106260" y="5655987"/>
            <a:chExt cx="1048906" cy="838200"/>
          </a:xfrm>
        </p:grpSpPr>
        <p:sp>
          <p:nvSpPr>
            <p:cNvPr id="16" name="Rectangle 15"/>
            <p:cNvSpPr/>
            <p:nvPr/>
          </p:nvSpPr>
          <p:spPr>
            <a:xfrm>
              <a:off x="8106260" y="5655987"/>
              <a:ext cx="1048906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825" y="5869081"/>
              <a:ext cx="1019175" cy="400050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144000" cy="905001"/>
            <a:chOff x="0" y="0"/>
            <a:chExt cx="9144000" cy="905001"/>
          </a:xfrm>
        </p:grpSpPr>
        <p:pic>
          <p:nvPicPr>
            <p:cNvPr id="13" name="Picture 12" descr="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62106" cy="905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85800" y="0"/>
              <a:ext cx="8458200" cy="838200"/>
            </a:xfrm>
            <a:prstGeom prst="rect">
              <a:avLst/>
            </a:prstGeom>
            <a:solidFill>
              <a:srgbClr val="288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990600" y="38100"/>
            <a:ext cx="64008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Mystic Lakes Impairments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79924"/>
              </p:ext>
            </p:extLst>
          </p:nvPr>
        </p:nvGraphicFramePr>
        <p:xfrm>
          <a:off x="351461" y="1676400"/>
          <a:ext cx="8335339" cy="3424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8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16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3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ID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3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Location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3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Size (Acres)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3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Draft 2016 IR Category 5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1" u="none" strike="noStrike" dirty="0">
                          <a:effectLst/>
                        </a:rPr>
                        <a:t>Horn Pond</a:t>
                      </a:r>
                      <a:endParaRPr lang="en-US" sz="1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MA71019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 smtClean="0">
                          <a:effectLst/>
                        </a:rPr>
                        <a:t>Woburn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108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(Non-Native Aquatic Plants**) DDT in Fish </a:t>
                      </a:r>
                      <a:r>
                        <a:rPr lang="en-US" sz="1900" u="none" strike="noStrike" dirty="0" smtClean="0">
                          <a:effectLst/>
                        </a:rPr>
                        <a:t>Tissue, </a:t>
                      </a:r>
                      <a:r>
                        <a:rPr lang="en-US" sz="1900" b="1" i="1" u="none" strike="noStrike" dirty="0">
                          <a:effectLst/>
                        </a:rPr>
                        <a:t>Harmful Algal Bloom, Oxygen, Dissolved Phosphorus (Total)</a:t>
                      </a:r>
                      <a:endParaRPr lang="en-US" sz="1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1" u="none" strike="noStrike" dirty="0">
                          <a:effectLst/>
                        </a:rPr>
                        <a:t>Spy Pond</a:t>
                      </a:r>
                      <a:endParaRPr lang="en-US" sz="1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MA71040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 smtClean="0">
                          <a:effectLst/>
                        </a:rPr>
                        <a:t>Arlington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98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(Eurasian Water Milfoil, </a:t>
                      </a:r>
                      <a:r>
                        <a:rPr lang="en-US" sz="1900" u="none" strike="noStrike" dirty="0" err="1">
                          <a:effectLst/>
                        </a:rPr>
                        <a:t>Myriophyllum</a:t>
                      </a:r>
                      <a:r>
                        <a:rPr lang="en-US" sz="1900" u="none" strike="noStrike" dirty="0">
                          <a:effectLst/>
                        </a:rPr>
                        <a:t> spicatum**) Chlordane in Fish Tissue, DDT in Fish Tissue, </a:t>
                      </a:r>
                      <a:r>
                        <a:rPr lang="en-US" sz="1900" b="1" i="1" u="none" strike="noStrike" dirty="0">
                          <a:effectLst/>
                        </a:rPr>
                        <a:t>Harmful Algal Bloom, Oxygen, Dissolved Phosphorus (Total)</a:t>
                      </a:r>
                      <a:endParaRPr lang="en-US" sz="1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1" u="none" strike="noStrike" dirty="0">
                          <a:effectLst/>
                        </a:rPr>
                        <a:t>Wedge Pond</a:t>
                      </a:r>
                      <a:endParaRPr lang="en-US" sz="1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MA71045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 smtClean="0">
                          <a:effectLst/>
                        </a:rPr>
                        <a:t>Winchester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1" u="none" strike="noStrike" dirty="0">
                          <a:effectLst/>
                        </a:rPr>
                        <a:t>Harmful Algal Bloom Oxygen, Dissolved Phosphorus (Total)</a:t>
                      </a:r>
                      <a:endParaRPr lang="en-US" sz="1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8" marR="8868" marT="88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72" y="0"/>
            <a:ext cx="855191" cy="838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44000" cy="905001"/>
            <a:chOff x="0" y="0"/>
            <a:chExt cx="9144000" cy="905001"/>
          </a:xfrm>
        </p:grpSpPr>
        <p:pic>
          <p:nvPicPr>
            <p:cNvPr id="17" name="Picture 16" descr="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38200" cy="905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762000" y="0"/>
              <a:ext cx="8382000" cy="838200"/>
            </a:xfrm>
            <a:prstGeom prst="rect">
              <a:avLst/>
            </a:prstGeom>
            <a:solidFill>
              <a:srgbClr val="288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6"/>
          <p:cNvSpPr txBox="1">
            <a:spLocks/>
          </p:cNvSpPr>
          <p:nvPr/>
        </p:nvSpPr>
        <p:spPr>
          <a:xfrm>
            <a:off x="914400" y="38100"/>
            <a:ext cx="716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Mystic Lakes Impairments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06260" y="0"/>
            <a:ext cx="1037740" cy="838200"/>
            <a:chOff x="8106260" y="5655987"/>
            <a:chExt cx="1048906" cy="838200"/>
          </a:xfrm>
        </p:grpSpPr>
        <p:sp>
          <p:nvSpPr>
            <p:cNvPr id="15" name="Rectangle 14"/>
            <p:cNvSpPr/>
            <p:nvPr/>
          </p:nvSpPr>
          <p:spPr>
            <a:xfrm>
              <a:off x="8106260" y="5655987"/>
              <a:ext cx="1048906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825" y="5869081"/>
              <a:ext cx="1019175" cy="400050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Watersheds and Loadings for the three </a:t>
            </a:r>
            <a:r>
              <a:rPr lang="en-US" dirty="0"/>
              <a:t>p</a:t>
            </a:r>
            <a:r>
              <a:rPr lang="en-US" dirty="0" smtClean="0"/>
              <a:t>onds have been calculated </a:t>
            </a:r>
          </a:p>
          <a:p>
            <a:r>
              <a:rPr lang="en-US" dirty="0" smtClean="0"/>
              <a:t>This work can be used in a Lake Loading Response Model</a:t>
            </a:r>
          </a:p>
          <a:p>
            <a:r>
              <a:rPr lang="en-US" dirty="0" smtClean="0"/>
              <a:t>Updated, recent water quality sampling data is needed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800100" y="71500"/>
            <a:ext cx="67437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EPA Alternative TMDL work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72" y="0"/>
            <a:ext cx="855191" cy="838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905001"/>
            <a:chOff x="0" y="0"/>
            <a:chExt cx="9144000" cy="905001"/>
          </a:xfrm>
        </p:grpSpPr>
        <p:pic>
          <p:nvPicPr>
            <p:cNvPr id="11" name="Picture 10" descr="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8200" cy="905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762000" y="0"/>
              <a:ext cx="8382000" cy="838200"/>
            </a:xfrm>
            <a:prstGeom prst="rect">
              <a:avLst/>
            </a:prstGeom>
            <a:solidFill>
              <a:srgbClr val="288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EPA Alternative TMDL work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06260" y="0"/>
            <a:ext cx="1037740" cy="838200"/>
            <a:chOff x="8106260" y="5655987"/>
            <a:chExt cx="1048906" cy="838200"/>
          </a:xfrm>
        </p:grpSpPr>
        <p:sp>
          <p:nvSpPr>
            <p:cNvPr id="13" name="Rectangle 12"/>
            <p:cNvSpPr/>
            <p:nvPr/>
          </p:nvSpPr>
          <p:spPr>
            <a:xfrm>
              <a:off x="8106260" y="5655987"/>
              <a:ext cx="1048906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825" y="5869081"/>
              <a:ext cx="1019175" cy="40005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056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144000" cy="905001"/>
            <a:chOff x="0" y="0"/>
            <a:chExt cx="9144000" cy="905001"/>
          </a:xfrm>
        </p:grpSpPr>
        <p:pic>
          <p:nvPicPr>
            <p:cNvPr id="13" name="Picture 12" descr="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62106" cy="905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85800" y="0"/>
              <a:ext cx="8458200" cy="838200"/>
            </a:xfrm>
            <a:prstGeom prst="rect">
              <a:avLst/>
            </a:prstGeom>
            <a:solidFill>
              <a:srgbClr val="288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3 ponds (Horn Pond, Wedge Pond and Spy Pond)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Index site sampling at deep hole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 smtClean="0"/>
              <a:t>4 visits (June to October)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Surface and Bottom Nutrients (TN,TP)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Depth Integrated Chlorophyll a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Dissolved Oxygen Profile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Bathymetric Mapping Once Each Pond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800100" y="71500"/>
            <a:ext cx="67437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Mystic Lakes 2019 Sampling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06260" y="0"/>
            <a:ext cx="1037740" cy="838200"/>
            <a:chOff x="8106260" y="5655987"/>
            <a:chExt cx="1048906" cy="838200"/>
          </a:xfrm>
        </p:grpSpPr>
        <p:sp>
          <p:nvSpPr>
            <p:cNvPr id="11" name="Rectangle 10"/>
            <p:cNvSpPr/>
            <p:nvPr/>
          </p:nvSpPr>
          <p:spPr>
            <a:xfrm>
              <a:off x="8106260" y="5655987"/>
              <a:ext cx="1048906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825" y="5869081"/>
              <a:ext cx="1019175" cy="400050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144000" cy="905001"/>
            <a:chOff x="0" y="0"/>
            <a:chExt cx="9144000" cy="905001"/>
          </a:xfrm>
        </p:grpSpPr>
        <p:pic>
          <p:nvPicPr>
            <p:cNvPr id="13" name="Picture 12" descr="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62106" cy="905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85800" y="0"/>
              <a:ext cx="8458200" cy="838200"/>
            </a:xfrm>
            <a:prstGeom prst="rect">
              <a:avLst/>
            </a:prstGeom>
            <a:solidFill>
              <a:srgbClr val="288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Ponds/Lake Analysis Team includes: Al Basile (EPA), Barbara Kickham (MassDEP), </a:t>
            </a:r>
            <a:r>
              <a:rPr lang="en-US" dirty="0" smtClean="0"/>
              <a:t>Matthew </a:t>
            </a:r>
            <a:r>
              <a:rPr lang="en-US" dirty="0"/>
              <a:t>Reardon (MassDEP), Toby Stover (EPA), </a:t>
            </a:r>
            <a:r>
              <a:rPr lang="en-US" dirty="0" smtClean="0"/>
              <a:t>and </a:t>
            </a:r>
            <a:r>
              <a:rPr lang="en-US" dirty="0"/>
              <a:t>Mark Voorhees (EPA)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lvl="1">
              <a:spcAft>
                <a:spcPts val="600"/>
              </a:spcAft>
              <a:buNone/>
            </a:pPr>
            <a:r>
              <a:rPr lang="en-US" sz="3200" u="sng" dirty="0" smtClean="0"/>
              <a:t>Contact Information</a:t>
            </a:r>
            <a:endParaRPr lang="en-US" sz="3200" u="sng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 smtClean="0"/>
              <a:t>Matthew Reardon (508-849-4002)</a:t>
            </a:r>
          </a:p>
          <a:p>
            <a:pPr lvl="1" algn="ctr">
              <a:spcAft>
                <a:spcPts val="600"/>
              </a:spcAft>
              <a:buNone/>
            </a:pPr>
            <a:r>
              <a:rPr lang="en-US" sz="1600" dirty="0" smtClean="0"/>
              <a:t>Matthew.Reardon@mass.gov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/>
          </a:p>
          <a:p>
            <a:pPr lvl="1">
              <a:buNone/>
            </a:pPr>
            <a:endParaRPr lang="en-US" sz="1600" dirty="0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762106" y="3921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Ponds/Lake Analysis Team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06260" y="0"/>
            <a:ext cx="1037740" cy="838200"/>
            <a:chOff x="8106260" y="5655987"/>
            <a:chExt cx="1048906" cy="838200"/>
          </a:xfrm>
        </p:grpSpPr>
        <p:sp>
          <p:nvSpPr>
            <p:cNvPr id="11" name="Rectangle 10"/>
            <p:cNvSpPr/>
            <p:nvPr/>
          </p:nvSpPr>
          <p:spPr>
            <a:xfrm>
              <a:off x="8106260" y="5655987"/>
              <a:ext cx="1048906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825" y="5869081"/>
              <a:ext cx="1019175" cy="400050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235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MassDEP Sampling in Mystic Lakes</vt:lpstr>
      <vt:lpstr>Mystic Lakes Impairments</vt:lpstr>
      <vt:lpstr>EPA Alternative TMDL work</vt:lpstr>
      <vt:lpstr>Mystic Lakes 2019 Sampling</vt:lpstr>
      <vt:lpstr>Ponds/Lake Analysis Team</vt:lpstr>
    </vt:vector>
  </TitlesOfParts>
  <Company>EOEEA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mreardon</dc:creator>
  <cp:lastModifiedBy>Office Manager</cp:lastModifiedBy>
  <cp:revision>34</cp:revision>
  <dcterms:created xsi:type="dcterms:W3CDTF">2015-01-13T16:38:31Z</dcterms:created>
  <dcterms:modified xsi:type="dcterms:W3CDTF">2019-05-29T17:52:35Z</dcterms:modified>
</cp:coreProperties>
</file>