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3" r:id="rId3"/>
    <p:sldId id="291" r:id="rId4"/>
    <p:sldId id="293" r:id="rId5"/>
    <p:sldId id="294" r:id="rId6"/>
    <p:sldId id="289" r:id="rId7"/>
    <p:sldId id="297" r:id="rId8"/>
    <p:sldId id="295" r:id="rId9"/>
    <p:sldId id="290" r:id="rId10"/>
    <p:sldId id="269" r:id="rId11"/>
    <p:sldId id="298" r:id="rId12"/>
    <p:sldId id="300" r:id="rId13"/>
    <p:sldId id="299" r:id="rId14"/>
    <p:sldId id="301" r:id="rId15"/>
    <p:sldId id="30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43" d="100"/>
          <a:sy n="43" d="100"/>
        </p:scale>
        <p:origin x="75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-3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836B0-2B19-40DF-BF4E-C2840632C2E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48CA3-2F83-4C3D-9F7E-9AEAC1FB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0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CSO Performance Assessment Remaining Work</a:t>
            </a:r>
            <a:r>
              <a:rPr lang="en-US" dirty="0"/>
              <a:t>: highlights of continuing activities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collection,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CSO quantification from meter data and modeling,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site-specific investigations (including variance projects),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and operational adjustments to meet LTCP goals,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receiving water model calibration,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quality assessments,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semiannual reporting.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AAAD1-2054-49CF-B996-BAF9F61C5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84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3567-700C-405B-AA5E-5443A3A53A3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FDB8-1BE0-4C6C-8CE4-96B06F8A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8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3567-700C-405B-AA5E-5443A3A53A3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FDB8-1BE0-4C6C-8CE4-96B06F8A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3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3567-700C-405B-AA5E-5443A3A53A3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FDB8-1BE0-4C6C-8CE4-96B06F8A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37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700" y="1685929"/>
            <a:ext cx="103632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339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12699" y="-4233"/>
            <a:ext cx="12204700" cy="855133"/>
            <a:chOff x="0" y="82550"/>
            <a:chExt cx="9144000" cy="641350"/>
          </a:xfrm>
        </p:grpSpPr>
        <p:sp>
          <p:nvSpPr>
            <p:cNvPr id="8" name="Rectangle 7"/>
            <p:cNvSpPr/>
            <p:nvPr/>
          </p:nvSpPr>
          <p:spPr>
            <a:xfrm>
              <a:off x="0" y="82550"/>
              <a:ext cx="9144000" cy="641350"/>
            </a:xfrm>
            <a:prstGeom prst="rect">
              <a:avLst/>
            </a:prstGeom>
            <a:solidFill>
              <a:srgbClr val="4A6FC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9" name="Picture 8" descr="pptlogo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4" y="99600"/>
              <a:ext cx="605536" cy="605536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876300" y="-4758"/>
            <a:ext cx="10414000" cy="84296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Massachusetts Water Resources Authority</a:t>
            </a:r>
          </a:p>
        </p:txBody>
      </p:sp>
    </p:spTree>
    <p:extLst>
      <p:ext uri="{BB962C8B-B14F-4D97-AF65-F5344CB8AC3E}">
        <p14:creationId xmlns:p14="http://schemas.microsoft.com/office/powerpoint/2010/main" val="348689579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855133"/>
            <a:chOff x="0" y="82550"/>
            <a:chExt cx="9144000" cy="641350"/>
          </a:xfrm>
        </p:grpSpPr>
        <p:sp>
          <p:nvSpPr>
            <p:cNvPr id="11" name="Rectangle 10"/>
            <p:cNvSpPr/>
            <p:nvPr/>
          </p:nvSpPr>
          <p:spPr>
            <a:xfrm>
              <a:off x="0" y="82550"/>
              <a:ext cx="9144000" cy="641350"/>
            </a:xfrm>
            <a:prstGeom prst="rect">
              <a:avLst/>
            </a:prstGeom>
            <a:solidFill>
              <a:srgbClr val="4A6FC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2" name="Picture 11" descr="pptlogo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4" y="99600"/>
              <a:ext cx="605536" cy="605536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4" y="1358900"/>
            <a:ext cx="9779001" cy="4767264"/>
          </a:xfrm>
        </p:spPr>
        <p:txBody>
          <a:bodyPr>
            <a:normAutofit/>
          </a:bodyPr>
          <a:lstStyle>
            <a:lvl1pPr>
              <a:defRPr sz="2667">
                <a:solidFill>
                  <a:srgbClr val="003399"/>
                </a:solidFill>
              </a:defRPr>
            </a:lvl1pPr>
            <a:lvl2pPr>
              <a:defRPr sz="2667">
                <a:solidFill>
                  <a:srgbClr val="003399"/>
                </a:solidFill>
              </a:defRPr>
            </a:lvl2pPr>
            <a:lvl3pPr>
              <a:defRPr sz="2667">
                <a:solidFill>
                  <a:srgbClr val="003399"/>
                </a:solidFill>
              </a:defRPr>
            </a:lvl3pPr>
            <a:lvl4pPr>
              <a:defRPr sz="2667">
                <a:solidFill>
                  <a:srgbClr val="003399"/>
                </a:solidFill>
              </a:defRPr>
            </a:lvl4pPr>
            <a:lvl5pPr>
              <a:defRPr sz="2667">
                <a:solidFill>
                  <a:srgbClr val="00339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492876"/>
            <a:ext cx="736600" cy="365125"/>
          </a:xfrm>
        </p:spPr>
        <p:txBody>
          <a:bodyPr/>
          <a:lstStyle>
            <a:lvl1pPr>
              <a:defRPr sz="1333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E7A30112-88F5-4FF9-9F57-9B5E0D3476B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1" y="1"/>
            <a:ext cx="10947400" cy="842961"/>
          </a:xfrm>
        </p:spPr>
        <p:txBody>
          <a:bodyPr>
            <a:normAutofit/>
          </a:bodyPr>
          <a:lstStyle>
            <a:lvl1pPr algn="l">
              <a:defRPr sz="2667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50951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3567-700C-405B-AA5E-5443A3A53A3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FDB8-1BE0-4C6C-8CE4-96B06F8A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8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3567-700C-405B-AA5E-5443A3A53A3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FDB8-1BE0-4C6C-8CE4-96B06F8A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1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3567-700C-405B-AA5E-5443A3A53A3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FDB8-1BE0-4C6C-8CE4-96B06F8A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2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3567-700C-405B-AA5E-5443A3A53A3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FDB8-1BE0-4C6C-8CE4-96B06F8A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7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3567-700C-405B-AA5E-5443A3A53A3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FDB8-1BE0-4C6C-8CE4-96B06F8A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7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3567-700C-405B-AA5E-5443A3A53A3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FDB8-1BE0-4C6C-8CE4-96B06F8A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6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3567-700C-405B-AA5E-5443A3A53A3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FDB8-1BE0-4C6C-8CE4-96B06F8A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4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3567-700C-405B-AA5E-5443A3A53A3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FDB8-1BE0-4C6C-8CE4-96B06F8A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1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A3567-700C-405B-AA5E-5443A3A53A3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0FDB8-1BE0-4C6C-8CE4-96B06F8A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8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E3A65-B9E5-4EC0-A794-16B02260ABCE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F42AFB-8374-45BF-AEE2-5F3AACE2D3CD}" type="slidenum">
              <a:rPr lang="en-US" altLang="en-US" smtClean="0"/>
              <a:pPr>
                <a:defRPr/>
              </a:pPr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3096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wipe dir="r"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Kubiak@mwra.com" TargetMode="External"/><Relationship Id="rId2" Type="http://schemas.openxmlformats.org/officeDocument/2006/relationships/hyperlink" Target="mailto:Lise.Marx@mwra.com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>
            <a:extLst>
              <a:ext uri="{FF2B5EF4-FFF2-40B4-BE49-F238E27FC236}">
                <a16:creationId xmlns:a16="http://schemas.microsoft.com/office/drawing/2014/main" id="{5C551EE1-9DA0-4623-982A-B9BB2ECFB6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0" y="1282390"/>
            <a:ext cx="11835057" cy="7143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645D6F-BA25-42FB-BA03-337BA7BAC7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37"/>
          <a:stretch/>
        </p:blipFill>
        <p:spPr>
          <a:xfrm>
            <a:off x="1" y="0"/>
            <a:ext cx="12204700" cy="971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AD043F-F5F3-4BDC-9F18-ED8EAD61424E}"/>
              </a:ext>
            </a:extLst>
          </p:cNvPr>
          <p:cNvSpPr txBox="1"/>
          <p:nvPr/>
        </p:nvSpPr>
        <p:spPr>
          <a:xfrm>
            <a:off x="1622323" y="4758813"/>
            <a:ext cx="8544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Mystic River Steering Committee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10, 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2702" y="1962615"/>
            <a:ext cx="5724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Mystic River/Alewife Brook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Floatables Control</a:t>
            </a:r>
          </a:p>
        </p:txBody>
      </p:sp>
    </p:spTree>
    <p:extLst>
      <p:ext uri="{BB962C8B-B14F-4D97-AF65-F5344CB8AC3E}">
        <p14:creationId xmlns:p14="http://schemas.microsoft.com/office/powerpoint/2010/main" val="789684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Tannery Brook Underflow Baffle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43B9C-5F53-4B02-A743-EA669FD8A5D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1" descr="P101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49" y="1358900"/>
            <a:ext cx="6987052" cy="384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 &#10;Floatables control underflow baffle installed&#10;behind the existing SOM01A overflow weir&#10;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592" y="5397191"/>
            <a:ext cx="5303217" cy="10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782225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39550" y="6324600"/>
            <a:ext cx="55245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71BF2-E6F7-4D4A-A90C-4C9E53F3D16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Somerville Marginal Operational Overview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709" t="25326" r="22981" b="19464"/>
          <a:stretch/>
        </p:blipFill>
        <p:spPr>
          <a:xfrm>
            <a:off x="1363194" y="1311225"/>
            <a:ext cx="10663707" cy="567958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182386" y="562952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182386" y="4977517"/>
            <a:ext cx="723569" cy="652006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639586" y="2806810"/>
            <a:ext cx="278296" cy="2170707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639586" y="1630017"/>
            <a:ext cx="278296" cy="1192196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064505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30112-88F5-4FF9-9F57-9B5E0D3476BE}" type="slidenum">
              <a:rPr kumimoji="0" lang="en-US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Somerville-Marginal  Mechanical Screens on Site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42" y="1046860"/>
            <a:ext cx="7504771" cy="562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88067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of Pipe Controls Not Selected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Netting systems rejected from further considerations</a:t>
            </a:r>
          </a:p>
          <a:p>
            <a:pPr marL="0" indent="0">
              <a:buNone/>
            </a:pPr>
            <a:r>
              <a:rPr lang="en-US" dirty="0"/>
              <a:t>	More labor intensive</a:t>
            </a:r>
          </a:p>
          <a:p>
            <a:pPr marL="0" indent="0">
              <a:buNone/>
            </a:pPr>
            <a:r>
              <a:rPr lang="en-US" dirty="0"/>
              <a:t>	More costly</a:t>
            </a:r>
          </a:p>
          <a:p>
            <a:pPr marL="0" indent="0">
              <a:buNone/>
            </a:pPr>
            <a:r>
              <a:rPr lang="en-US" dirty="0"/>
              <a:t>	Disposal of Materials more complicated</a:t>
            </a:r>
          </a:p>
          <a:p>
            <a:pPr marL="0" indent="0">
              <a:buNone/>
            </a:pPr>
            <a:r>
              <a:rPr lang="en-US" dirty="0"/>
              <a:t>	Can be unsightly in receiving waters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Containment Booms</a:t>
            </a:r>
          </a:p>
          <a:p>
            <a:endParaRPr lang="en-US" dirty="0"/>
          </a:p>
          <a:p>
            <a:r>
              <a:rPr lang="en-US" dirty="0"/>
              <a:t>Skimmer Boats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B34B2-E604-4EFE-9BD1-F7F5BD7F9A9C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474335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Lise Marx</a:t>
            </a:r>
          </a:p>
          <a:p>
            <a:pPr marL="0" indent="0">
              <a:buNone/>
            </a:pPr>
            <a:r>
              <a:rPr lang="en-US" dirty="0"/>
              <a:t>Sr. Program Manager, Planning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Lise.Marx@mwra.com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David Kubiak</a:t>
            </a:r>
          </a:p>
          <a:p>
            <a:pPr marL="0" indent="0">
              <a:buNone/>
            </a:pPr>
            <a:r>
              <a:rPr lang="en-US" dirty="0"/>
              <a:t>Sr. Program Manager, Wastewater Engineering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David.Kubiak@mwra.com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B34B2-E604-4EFE-9BD1-F7F5BD7F9A9C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594741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30112-88F5-4FF9-9F57-9B5E0D3476BE}" type="slidenum">
              <a:rPr kumimoji="0" lang="en-US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MWRA CSO Control Program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9412" y="1780381"/>
            <a:ext cx="63531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3060315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Controls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In-System Controls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of Pipe Controls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Floatables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43B9C-5F53-4B02-A743-EA669FD8A5D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842254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System-Wide volume reductions of  nearly 2.9 billion gallons of CSO discharge per year </a:t>
            </a:r>
          </a:p>
          <a:p>
            <a:r>
              <a:rPr lang="en-US" dirty="0"/>
              <a:t>35 of 84 outfalls closed</a:t>
            </a:r>
          </a:p>
          <a:p>
            <a:r>
              <a:rPr lang="en-US" dirty="0"/>
              <a:t>13 of remaining  outfalls do not discharge in the typical year</a:t>
            </a:r>
          </a:p>
          <a:p>
            <a:r>
              <a:rPr lang="en-US" dirty="0"/>
              <a:t>25 year level of control along the South Boston beaches</a:t>
            </a:r>
          </a:p>
          <a:p>
            <a:r>
              <a:rPr lang="en-US" dirty="0"/>
              <a:t>91% of remaining  flow is treated at 4 CSO treatment facilities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30112-88F5-4FF9-9F57-9B5E0D3476BE}" type="slidenum">
              <a:rPr kumimoji="0" lang="en-US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Controls-Reduction of CSO Discharges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7204" y="4707672"/>
            <a:ext cx="2217599" cy="132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2050525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14" y="1358900"/>
            <a:ext cx="4447372" cy="4767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3745" y="-100360"/>
            <a:ext cx="10947400" cy="84296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Control:  Catch Basins  Can Capture Floatables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43B9C-5F53-4B02-A743-EA669FD8A5D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570683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System Controls: Selection of Underflow Baffles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Initial recommendation of manually cleaned bar screens (1994)</a:t>
            </a:r>
          </a:p>
          <a:p>
            <a:r>
              <a:rPr lang="en-US" dirty="0"/>
              <a:t>Need to ensure recommendations met performance criteria and intent of the Nine Minimum Controls under Part II.B.6 of EPA’s National CSO Policy.</a:t>
            </a:r>
          </a:p>
          <a:p>
            <a:r>
              <a:rPr lang="en-US" dirty="0"/>
              <a:t>Evaluated broader alternatives and made site specific recommendations (1996)</a:t>
            </a:r>
          </a:p>
          <a:p>
            <a:r>
              <a:rPr lang="en-US" dirty="0"/>
              <a:t>Alden Labs  builds model  of typical regulator structure  (1997)</a:t>
            </a:r>
          </a:p>
          <a:p>
            <a:r>
              <a:rPr lang="en-US" dirty="0"/>
              <a:t>Field Study  of underflow baffles  (2 locations) and  one netting location (1997-2000)</a:t>
            </a:r>
          </a:p>
          <a:p>
            <a:r>
              <a:rPr lang="en-US" dirty="0"/>
              <a:t>Cambridge Study of additional technologies (1998)</a:t>
            </a:r>
          </a:p>
          <a:p>
            <a:r>
              <a:rPr lang="en-US" dirty="0"/>
              <a:t>Final Report and Selection of Underflow Baffles as primary control based on efficiency, maintenance requirements and cost-effectiveness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B34B2-E604-4EFE-9BD1-F7F5BD7F9A9C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724233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30112-88F5-4FF9-9F57-9B5E0D3476BE}" type="slidenum">
              <a:rPr kumimoji="0" lang="en-US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 In-system baffle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78" y="1471811"/>
            <a:ext cx="5918045" cy="464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88741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Underflow Baffle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43B9C-5F53-4B02-A743-EA669FD8A5D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836" y="1358900"/>
            <a:ext cx="6360328" cy="47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09698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46" y="546318"/>
            <a:ext cx="8742555" cy="59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15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ide MW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 MWRA" id="{79B4CDA0-F072-4C78-8CDE-FC21F97DC028}" vid="{6BECA6A5-6EE1-4C17-A12F-21B2BB44043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339</Words>
  <Application>Microsoft Office PowerPoint</Application>
  <PresentationFormat>Widescreen</PresentationFormat>
  <Paragraphs>70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Office Theme</vt:lpstr>
      <vt:lpstr>1_Wide MWRA</vt:lpstr>
      <vt:lpstr>PowerPoint Presentation</vt:lpstr>
      <vt:lpstr>MWRA CSO Control Program</vt:lpstr>
      <vt:lpstr>Managing Floatables</vt:lpstr>
      <vt:lpstr>Source Controls-Reduction of CSO Discharges</vt:lpstr>
      <vt:lpstr>Source Control:  Catch Basins  Can Capture Floatables</vt:lpstr>
      <vt:lpstr>In System Controls: Selection of Underflow Baffles</vt:lpstr>
      <vt:lpstr>Example of  In-system baffle</vt:lpstr>
      <vt:lpstr>Typical Underflow Baffle Design</vt:lpstr>
      <vt:lpstr>PowerPoint Presentation</vt:lpstr>
      <vt:lpstr>Tannery Brook Underflow Baffle</vt:lpstr>
      <vt:lpstr>Somerville Marginal Operational Overview</vt:lpstr>
      <vt:lpstr>Somerville-Marginal  Mechanical Screens on Site</vt:lpstr>
      <vt:lpstr>End of Pipe Controls Not Selected</vt:lpstr>
      <vt:lpstr>Questions??</vt:lpstr>
    </vt:vector>
  </TitlesOfParts>
  <Company>MWRA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Marx, Lise</dc:creator>
  <cp:lastModifiedBy>Erica Wood</cp:lastModifiedBy>
  <cp:revision>36</cp:revision>
  <dcterms:created xsi:type="dcterms:W3CDTF">2020-09-08T17:30:10Z</dcterms:created>
  <dcterms:modified xsi:type="dcterms:W3CDTF">2020-10-23T15:43:32Z</dcterms:modified>
</cp:coreProperties>
</file>