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4"/>
  </p:notesMasterIdLst>
  <p:sldIdLst>
    <p:sldId id="256" r:id="rId3"/>
    <p:sldId id="258" r:id="rId4"/>
    <p:sldId id="259" r:id="rId5"/>
    <p:sldId id="261" r:id="rId6"/>
    <p:sldId id="262" r:id="rId7"/>
    <p:sldId id="264" r:id="rId8"/>
    <p:sldId id="275" r:id="rId9"/>
    <p:sldId id="260" r:id="rId10"/>
    <p:sldId id="273" r:id="rId11"/>
    <p:sldId id="265" r:id="rId12"/>
    <p:sldId id="27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p:cViewPr varScale="1">
        <p:scale>
          <a:sx n="51" d="100"/>
          <a:sy n="51" d="100"/>
        </p:scale>
        <p:origin x="612" y="72"/>
      </p:cViewPr>
      <p:guideLst>
        <p:guide orient="horz" pos="2160"/>
        <p:guide pos="2880"/>
      </p:guideLst>
    </p:cSldViewPr>
  </p:slideViewPr>
  <p:outlineViewPr>
    <p:cViewPr>
      <p:scale>
        <a:sx n="33" d="100"/>
        <a:sy n="33" d="100"/>
      </p:scale>
      <p:origin x="0" y="-253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9A0CD5-5ABC-48BA-8F65-AE34EF17FB9C}" type="datetimeFigureOut">
              <a:rPr lang="en-US" smtClean="0"/>
              <a:pPr/>
              <a:t>10/3/2018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F86AC2-3839-4D64-B5B9-A9F6D8056D61}" type="slidenum">
              <a:rPr lang="en-US" smtClean="0"/>
              <a:pPr/>
              <a:t>‹#›</a:t>
            </a:fld>
            <a:endParaRPr lang="en-US" dirty="0"/>
          </a:p>
        </p:txBody>
      </p:sp>
    </p:spTree>
    <p:extLst>
      <p:ext uri="{BB962C8B-B14F-4D97-AF65-F5344CB8AC3E}">
        <p14:creationId xmlns:p14="http://schemas.microsoft.com/office/powerpoint/2010/main" val="100275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1</a:t>
            </a:fld>
            <a:endParaRPr lang="en-US" dirty="0"/>
          </a:p>
        </p:txBody>
      </p:sp>
    </p:spTree>
    <p:extLst>
      <p:ext uri="{BB962C8B-B14F-4D97-AF65-F5344CB8AC3E}">
        <p14:creationId xmlns:p14="http://schemas.microsoft.com/office/powerpoint/2010/main" val="395440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10</a:t>
            </a:fld>
            <a:endParaRPr lang="en-US" dirty="0"/>
          </a:p>
        </p:txBody>
      </p:sp>
    </p:spTree>
    <p:extLst>
      <p:ext uri="{BB962C8B-B14F-4D97-AF65-F5344CB8AC3E}">
        <p14:creationId xmlns:p14="http://schemas.microsoft.com/office/powerpoint/2010/main" val="78150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2</a:t>
            </a:fld>
            <a:endParaRPr lang="en-US" dirty="0"/>
          </a:p>
        </p:txBody>
      </p:sp>
    </p:spTree>
    <p:extLst>
      <p:ext uri="{BB962C8B-B14F-4D97-AF65-F5344CB8AC3E}">
        <p14:creationId xmlns:p14="http://schemas.microsoft.com/office/powerpoint/2010/main" val="278633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3</a:t>
            </a:fld>
            <a:endParaRPr lang="en-US" dirty="0"/>
          </a:p>
        </p:txBody>
      </p:sp>
    </p:spTree>
    <p:extLst>
      <p:ext uri="{BB962C8B-B14F-4D97-AF65-F5344CB8AC3E}">
        <p14:creationId xmlns:p14="http://schemas.microsoft.com/office/powerpoint/2010/main" val="226910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4</a:t>
            </a:fld>
            <a:endParaRPr lang="en-US" dirty="0"/>
          </a:p>
        </p:txBody>
      </p:sp>
    </p:spTree>
    <p:extLst>
      <p:ext uri="{BB962C8B-B14F-4D97-AF65-F5344CB8AC3E}">
        <p14:creationId xmlns:p14="http://schemas.microsoft.com/office/powerpoint/2010/main" val="293231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5</a:t>
            </a:fld>
            <a:endParaRPr lang="en-US" dirty="0"/>
          </a:p>
        </p:txBody>
      </p:sp>
    </p:spTree>
    <p:extLst>
      <p:ext uri="{BB962C8B-B14F-4D97-AF65-F5344CB8AC3E}">
        <p14:creationId xmlns:p14="http://schemas.microsoft.com/office/powerpoint/2010/main" val="421253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anose="02020603050405020304" pitchFamily="18" charset="0"/>
                <a:cs typeface="Times New Roman" panose="02020603050405020304" pitchFamily="18" charset="0"/>
              </a:rPr>
              <a:t>Hazard Mitigation Plans (HMPs) must be federally approved in order to receive certain grant funding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State Mitigation Plans are one of the first resources a community utilizes when developing a local Mitigation Plan</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8F86AC2-3839-4D64-B5B9-A9F6D8056D61}" type="slidenum">
              <a:rPr lang="en-US" smtClean="0"/>
              <a:pPr/>
              <a:t>6</a:t>
            </a:fld>
            <a:endParaRPr lang="en-US" dirty="0"/>
          </a:p>
        </p:txBody>
      </p:sp>
    </p:spTree>
    <p:extLst>
      <p:ext uri="{BB962C8B-B14F-4D97-AF65-F5344CB8AC3E}">
        <p14:creationId xmlns:p14="http://schemas.microsoft.com/office/powerpoint/2010/main" val="266707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Discuss Development,</a:t>
            </a:r>
            <a:r>
              <a:rPr lang="en-US" baseline="0" dirty="0"/>
              <a:t> Future Conditions, etc.</a:t>
            </a:r>
          </a:p>
          <a:p>
            <a:pPr defTabSz="931774">
              <a:defRPr/>
            </a:pPr>
            <a:endParaRPr lang="en-US" baseline="0" dirty="0"/>
          </a:p>
          <a:p>
            <a:r>
              <a:rPr lang="en-US" dirty="0">
                <a:latin typeface="Times New Roman" panose="02020603050405020304" pitchFamily="18" charset="0"/>
                <a:cs typeface="Times New Roman" panose="02020603050405020304" pitchFamily="18" charset="0"/>
              </a:rPr>
              <a:t>Discuss State/Tribal/local differences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State/Tribal Requirement re:  Future Conditions</a:t>
            </a:r>
          </a:p>
          <a:p>
            <a:pPr marL="174708" indent="-17470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 part of this requirement, State/Tribe must provide the probability of future hazard events that includes projected changes in occurrences for each natural hazard</a:t>
            </a:r>
          </a:p>
          <a:p>
            <a:pPr marL="640594" lvl="1" indent="-17470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Probability must include considerations of </a:t>
            </a:r>
            <a:r>
              <a:rPr lang="en-US" i="1" dirty="0">
                <a:latin typeface="Times New Roman" panose="02020603050405020304" pitchFamily="18" charset="0"/>
                <a:cs typeface="Times New Roman" panose="02020603050405020304" pitchFamily="18" charset="0"/>
              </a:rPr>
              <a:t>changing future conditions</a:t>
            </a:r>
            <a:r>
              <a:rPr lang="en-US" dirty="0">
                <a:latin typeface="Times New Roman" panose="02020603050405020304" pitchFamily="18" charset="0"/>
                <a:cs typeface="Times New Roman" panose="02020603050405020304" pitchFamily="18" charset="0"/>
              </a:rPr>
              <a:t>, including effects of long-term changes in weather patterns and climate</a:t>
            </a:r>
          </a:p>
          <a:p>
            <a:pPr marL="174708" indent="-174708" defTabSz="931774">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a:t>
            </a:r>
            <a:r>
              <a:rPr lang="en-US" i="1" dirty="0">
                <a:latin typeface="Times New Roman" panose="02020603050405020304" pitchFamily="18" charset="0"/>
                <a:cs typeface="Times New Roman" panose="02020603050405020304" pitchFamily="18" charset="0"/>
              </a:rPr>
              <a:t>hanging future conditions</a:t>
            </a:r>
            <a:r>
              <a:rPr lang="en-US" dirty="0">
                <a:latin typeface="Times New Roman" panose="02020603050405020304" pitchFamily="18" charset="0"/>
                <a:cs typeface="Times New Roman" panose="02020603050405020304" pitchFamily="18" charset="0"/>
              </a:rPr>
              <a:t> is only a State/Tribal requirement; however many local communities are opting to include it in their Risk Assessment and Strategy</a:t>
            </a:r>
          </a:p>
          <a:p>
            <a:pPr marL="174708" indent="-174708" defTabSz="931774">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Green Infrastructure (GI) is not often considered in a Mitigation Strategy, as GI can provide alternative options for mitigating long-term risk to hazards, especially hazards like drought, where State and local communities may have challenges in identifying solutions to mitigating it, especially with a changing climate</a:t>
            </a:r>
          </a:p>
          <a:p>
            <a:pPr marL="174708" indent="-17470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Green infrastructure can be incorporated into the Strategy, providing State and local partners with an opportunity to develop meaningful Hazard Mitigation Plans that meet the current and future needs of their community </a:t>
            </a:r>
          </a:p>
          <a:p>
            <a:endParaRPr lang="en-US" dirty="0"/>
          </a:p>
        </p:txBody>
      </p:sp>
      <p:sp>
        <p:nvSpPr>
          <p:cNvPr id="4" name="Slide Number Placeholder 3"/>
          <p:cNvSpPr>
            <a:spLocks noGrp="1"/>
          </p:cNvSpPr>
          <p:nvPr>
            <p:ph type="sldNum" sz="quarter" idx="10"/>
          </p:nvPr>
        </p:nvSpPr>
        <p:spPr/>
        <p:txBody>
          <a:bodyPr/>
          <a:lstStyle/>
          <a:p>
            <a:fld id="{D8F86AC2-3839-4D64-B5B9-A9F6D8056D61}" type="slidenum">
              <a:rPr lang="en-US" smtClean="0"/>
              <a:pPr/>
              <a:t>7</a:t>
            </a:fld>
            <a:endParaRPr lang="en-US" dirty="0"/>
          </a:p>
        </p:txBody>
      </p:sp>
    </p:spTree>
    <p:extLst>
      <p:ext uri="{BB962C8B-B14F-4D97-AF65-F5344CB8AC3E}">
        <p14:creationId xmlns:p14="http://schemas.microsoft.com/office/powerpoint/2010/main" val="388762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6AC2-3839-4D64-B5B9-A9F6D8056D61}" type="slidenum">
              <a:rPr lang="en-US" smtClean="0"/>
              <a:pPr/>
              <a:t>8</a:t>
            </a:fld>
            <a:endParaRPr lang="en-US" dirty="0"/>
          </a:p>
        </p:txBody>
      </p:sp>
    </p:spTree>
    <p:extLst>
      <p:ext uri="{BB962C8B-B14F-4D97-AF65-F5344CB8AC3E}">
        <p14:creationId xmlns:p14="http://schemas.microsoft.com/office/powerpoint/2010/main" val="223357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86AC2-3839-4D64-B5B9-A9F6D8056D61}" type="slidenum">
              <a:rPr lang="en-US" smtClean="0"/>
              <a:pPr/>
              <a:t>9</a:t>
            </a:fld>
            <a:endParaRPr lang="en-US" dirty="0"/>
          </a:p>
        </p:txBody>
      </p:sp>
    </p:spTree>
    <p:extLst>
      <p:ext uri="{BB962C8B-B14F-4D97-AF65-F5344CB8AC3E}">
        <p14:creationId xmlns:p14="http://schemas.microsoft.com/office/powerpoint/2010/main" val="216001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638800"/>
            <a:ext cx="6427788" cy="1219200"/>
          </a:xfrm>
          <a:prstGeom prst="rect">
            <a:avLst/>
          </a:prstGeom>
          <a:solidFill>
            <a:srgbClr val="EFEFF0"/>
          </a:solidFill>
          <a:ln w="9525">
            <a:noFill/>
            <a:miter lim="800000"/>
            <a:headEnd/>
            <a:tailEnd/>
          </a:ln>
          <a:effectLst/>
        </p:spPr>
        <p:txBody>
          <a:bodyPr wrap="none" anchor="ctr"/>
          <a:lstStyle/>
          <a:p>
            <a:pPr>
              <a:defRPr/>
            </a:pPr>
            <a:endParaRPr lang="en-US" dirty="0"/>
          </a:p>
        </p:txBody>
      </p:sp>
      <p:sp>
        <p:nvSpPr>
          <p:cNvPr id="5" name="Rectangle 2"/>
          <p:cNvSpPr>
            <a:spLocks noChangeArrowheads="1"/>
          </p:cNvSpPr>
          <p:nvPr userDrawn="1"/>
        </p:nvSpPr>
        <p:spPr bwMode="auto">
          <a:xfrm>
            <a:off x="0" y="0"/>
            <a:ext cx="9144000" cy="3657600"/>
          </a:xfrm>
          <a:prstGeom prst="rect">
            <a:avLst/>
          </a:prstGeom>
          <a:solidFill>
            <a:srgbClr val="005288"/>
          </a:solidFill>
          <a:ln w="9525">
            <a:noFill/>
            <a:miter lim="800000"/>
            <a:headEnd/>
            <a:tailEnd/>
          </a:ln>
          <a:effectLst/>
        </p:spPr>
        <p:txBody>
          <a:bodyPr wrap="none" anchor="ctr"/>
          <a:lstStyle/>
          <a:p>
            <a:pPr>
              <a:defRPr/>
            </a:pPr>
            <a:endParaRPr lang="en-US" dirty="0"/>
          </a:p>
        </p:txBody>
      </p:sp>
      <p:pic>
        <p:nvPicPr>
          <p:cNvPr id="6" name="Picture 3" descr="Fema logo RGB for Risk MAP reversed"/>
          <p:cNvPicPr>
            <a:picLocks noChangeAspect="1" noChangeArrowheads="1"/>
          </p:cNvPicPr>
          <p:nvPr userDrawn="1"/>
        </p:nvPicPr>
        <p:blipFill>
          <a:blip r:embed="rId2" cstate="print"/>
          <a:srcRect/>
          <a:stretch>
            <a:fillRect/>
          </a:stretch>
        </p:blipFill>
        <p:spPr bwMode="auto">
          <a:xfrm>
            <a:off x="527050" y="352425"/>
            <a:ext cx="1773238" cy="630238"/>
          </a:xfrm>
          <a:prstGeom prst="rect">
            <a:avLst/>
          </a:prstGeom>
          <a:noFill/>
          <a:ln w="9525">
            <a:noFill/>
            <a:miter lim="800000"/>
            <a:headEnd/>
            <a:tailEnd/>
          </a:ln>
        </p:spPr>
      </p:pic>
      <p:pic>
        <p:nvPicPr>
          <p:cNvPr id="7" name="Picture 9" descr="RiskMap type RGB"/>
          <p:cNvPicPr>
            <a:picLocks noChangeAspect="1" noChangeArrowheads="1"/>
          </p:cNvPicPr>
          <p:nvPr userDrawn="1"/>
        </p:nvPicPr>
        <p:blipFill>
          <a:blip r:embed="rId3" cstate="print"/>
          <a:srcRect/>
          <a:stretch>
            <a:fillRect/>
          </a:stretch>
        </p:blipFill>
        <p:spPr bwMode="auto">
          <a:xfrm>
            <a:off x="547688" y="5943600"/>
            <a:ext cx="2047875" cy="611188"/>
          </a:xfrm>
          <a:prstGeom prst="rect">
            <a:avLst/>
          </a:prstGeom>
          <a:noFill/>
          <a:ln w="9525">
            <a:noFill/>
            <a:miter lim="800000"/>
            <a:headEnd/>
            <a:tailEnd/>
          </a:ln>
        </p:spPr>
      </p:pic>
      <p:grpSp>
        <p:nvGrpSpPr>
          <p:cNvPr id="2" name="Group 15"/>
          <p:cNvGrpSpPr>
            <a:grpSpLocks/>
          </p:cNvGrpSpPr>
          <p:nvPr userDrawn="1"/>
        </p:nvGrpSpPr>
        <p:grpSpPr bwMode="auto">
          <a:xfrm>
            <a:off x="6429375" y="5641975"/>
            <a:ext cx="2733675" cy="1216025"/>
            <a:chOff x="4050" y="3554"/>
            <a:chExt cx="1722" cy="766"/>
          </a:xfrm>
        </p:grpSpPr>
        <p:pic>
          <p:nvPicPr>
            <p:cNvPr id="9" name="Picture 16" descr="Untitled-2"/>
            <p:cNvPicPr>
              <a:picLocks noChangeAspect="1" noChangeArrowheads="1"/>
            </p:cNvPicPr>
            <p:nvPr userDrawn="1"/>
          </p:nvPicPr>
          <p:blipFill>
            <a:blip r:embed="rId4" cstate="print"/>
            <a:srcRect/>
            <a:stretch>
              <a:fillRect/>
            </a:stretch>
          </p:blipFill>
          <p:spPr bwMode="auto">
            <a:xfrm>
              <a:off x="4050" y="3555"/>
              <a:ext cx="1722" cy="765"/>
            </a:xfrm>
            <a:prstGeom prst="rect">
              <a:avLst/>
            </a:prstGeom>
            <a:noFill/>
            <a:ln w="9525">
              <a:noFill/>
              <a:miter lim="800000"/>
              <a:headEnd/>
              <a:tailEnd/>
            </a:ln>
          </p:spPr>
        </p:pic>
        <p:sp>
          <p:nvSpPr>
            <p:cNvPr id="10" name="Line 17"/>
            <p:cNvSpPr>
              <a:spLocks noChangeShapeType="1"/>
            </p:cNvSpPr>
            <p:nvPr userDrawn="1"/>
          </p:nvSpPr>
          <p:spPr bwMode="auto">
            <a:xfrm>
              <a:off x="4050" y="3554"/>
              <a:ext cx="0" cy="766"/>
            </a:xfrm>
            <a:prstGeom prst="line">
              <a:avLst/>
            </a:prstGeom>
            <a:noFill/>
            <a:ln w="22225">
              <a:solidFill>
                <a:srgbClr val="C41230"/>
              </a:solidFill>
              <a:round/>
              <a:headEnd/>
              <a:tailEnd/>
            </a:ln>
            <a:effectLst/>
          </p:spPr>
          <p:txBody>
            <a:bodyPr/>
            <a:lstStyle/>
            <a:p>
              <a:pPr>
                <a:defRPr/>
              </a:pPr>
              <a:endParaRPr lang="en-US" dirty="0"/>
            </a:p>
          </p:txBody>
        </p:sp>
        <p:sp>
          <p:nvSpPr>
            <p:cNvPr id="11" name="Line 18"/>
            <p:cNvSpPr>
              <a:spLocks noChangeShapeType="1"/>
            </p:cNvSpPr>
            <p:nvPr userDrawn="1"/>
          </p:nvSpPr>
          <p:spPr bwMode="auto">
            <a:xfrm>
              <a:off x="5772" y="3554"/>
              <a:ext cx="0" cy="766"/>
            </a:xfrm>
            <a:prstGeom prst="line">
              <a:avLst/>
            </a:prstGeom>
            <a:noFill/>
            <a:ln w="22225">
              <a:solidFill>
                <a:srgbClr val="C41230"/>
              </a:solidFill>
              <a:round/>
              <a:headEnd/>
              <a:tailEnd/>
            </a:ln>
            <a:effectLst/>
          </p:spPr>
          <p:txBody>
            <a:bodyPr/>
            <a:lstStyle/>
            <a:p>
              <a:pPr>
                <a:defRPr/>
              </a:pPr>
              <a:endParaRPr lang="en-US" dirty="0"/>
            </a:p>
          </p:txBody>
        </p:sp>
      </p:grpSp>
      <p:sp>
        <p:nvSpPr>
          <p:cNvPr id="8196" name="Rectangle 4"/>
          <p:cNvSpPr>
            <a:spLocks noGrp="1" noChangeArrowheads="1"/>
          </p:cNvSpPr>
          <p:nvPr>
            <p:ph type="ctrTitle"/>
          </p:nvPr>
        </p:nvSpPr>
        <p:spPr>
          <a:xfrm>
            <a:off x="457200" y="990600"/>
            <a:ext cx="8229600" cy="2667000"/>
          </a:xfrm>
        </p:spPr>
        <p:txBody>
          <a:bodyPr bIns="228600"/>
          <a:lstStyle>
            <a:lvl1pPr>
              <a:defRPr sz="5800"/>
            </a:lvl1pPr>
          </a:lstStyle>
          <a:p>
            <a:r>
              <a:rPr lang="en-US"/>
              <a:t>Click to edit Master title style</a:t>
            </a:r>
          </a:p>
        </p:txBody>
      </p:sp>
      <p:sp>
        <p:nvSpPr>
          <p:cNvPr id="8197" name="Rectangle 5"/>
          <p:cNvSpPr>
            <a:spLocks noGrp="1" noChangeArrowheads="1"/>
          </p:cNvSpPr>
          <p:nvPr>
            <p:ph type="subTitle" idx="1"/>
          </p:nvPr>
        </p:nvSpPr>
        <p:spPr>
          <a:xfrm>
            <a:off x="457200" y="3657600"/>
            <a:ext cx="8229600" cy="1524000"/>
          </a:xfrm>
        </p:spPr>
        <p:txBody>
          <a:bodyPr lIns="100584" tIns="182880"/>
          <a:lstStyle>
            <a:lvl1pPr marL="0" indent="0">
              <a:lnSpc>
                <a:spcPct val="95000"/>
              </a:lnSpc>
              <a:spcBef>
                <a:spcPct val="0"/>
              </a:spcBef>
              <a:buFont typeface="Wingdings" pitchFamily="2" charset="2"/>
              <a:buNone/>
              <a:defRPr sz="3000">
                <a:solidFill>
                  <a:srgbClr val="5B5C5E"/>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a:t>Click to edit Master title style</a:t>
            </a:r>
          </a:p>
        </p:txBody>
      </p:sp>
      <p:sp>
        <p:nvSpPr>
          <p:cNvPr id="3" name="Text Placeholder 2"/>
          <p:cNvSpPr>
            <a:spLocks noGrp="1"/>
          </p:cNvSpPr>
          <p:nvPr>
            <p:ph type="body" sz="half" idx="1"/>
          </p:nvPr>
        </p:nvSpPr>
        <p:spPr>
          <a:xfrm>
            <a:off x="457200" y="1343025"/>
            <a:ext cx="4038600"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3025"/>
            <a:ext cx="4038600"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a:t>Click to edit Master title style</a:t>
            </a:r>
          </a:p>
        </p:txBody>
      </p:sp>
      <p:sp>
        <p:nvSpPr>
          <p:cNvPr id="3" name="Content Placeholder 2"/>
          <p:cNvSpPr>
            <a:spLocks noGrp="1"/>
          </p:cNvSpPr>
          <p:nvPr>
            <p:ph sz="half" idx="1"/>
          </p:nvPr>
        </p:nvSpPr>
        <p:spPr>
          <a:xfrm>
            <a:off x="457200" y="1343025"/>
            <a:ext cx="4038600"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343025"/>
            <a:ext cx="4038600" cy="4938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a:t>Click to edit Master title style</a:t>
            </a:r>
          </a:p>
        </p:txBody>
      </p:sp>
      <p:sp>
        <p:nvSpPr>
          <p:cNvPr id="3" name="Table Placeholder 2"/>
          <p:cNvSpPr>
            <a:spLocks noGrp="1"/>
          </p:cNvSpPr>
          <p:nvPr>
            <p:ph type="tbl" idx="1"/>
          </p:nvPr>
        </p:nvSpPr>
        <p:spPr>
          <a:xfrm>
            <a:off x="457200" y="1343025"/>
            <a:ext cx="8229600" cy="4938713"/>
          </a:xfrm>
        </p:spPr>
        <p:txBody>
          <a:bodyPr/>
          <a:lstStyle/>
          <a:p>
            <a:pPr lvl="0"/>
            <a:endParaRPr 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DB66-5DE4-425C-931F-892A0B4C9B0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2994141-3386-4A9E-A2F6-8701DCB5E0E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E366A11-21CA-499E-B5C8-68EF0F5EF668}"/>
              </a:ext>
            </a:extLst>
          </p:cNvPr>
          <p:cNvSpPr>
            <a:spLocks noGrp="1"/>
          </p:cNvSpPr>
          <p:nvPr>
            <p:ph type="dt" sz="half" idx="10"/>
          </p:nvPr>
        </p:nvSpPr>
        <p:spPr/>
        <p:txBody>
          <a:bodyPr/>
          <a:lstStyle/>
          <a:p>
            <a:fld id="{D24C0CB8-E92A-4D6D-A44A-DBA5AFEEF249}" type="datetimeFigureOut">
              <a:rPr lang="en-US" smtClean="0"/>
              <a:t>10/3/2018</a:t>
            </a:fld>
            <a:endParaRPr lang="en-US"/>
          </a:p>
        </p:txBody>
      </p:sp>
      <p:sp>
        <p:nvSpPr>
          <p:cNvPr id="5" name="Footer Placeholder 4">
            <a:extLst>
              <a:ext uri="{FF2B5EF4-FFF2-40B4-BE49-F238E27FC236}">
                <a16:creationId xmlns:a16="http://schemas.microsoft.com/office/drawing/2014/main" id="{D07A70B9-8111-4F6D-814E-CB085BE18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895F0-ECD2-4D9E-9DF8-CC02D821FF32}"/>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204906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BAFA-0565-4899-9028-14F298CF59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BB0CEE-D71E-4238-B2F2-5A321D0681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DDBC5-9D89-434D-AE52-FA197721A278}"/>
              </a:ext>
            </a:extLst>
          </p:cNvPr>
          <p:cNvSpPr>
            <a:spLocks noGrp="1"/>
          </p:cNvSpPr>
          <p:nvPr>
            <p:ph type="dt" sz="half" idx="10"/>
          </p:nvPr>
        </p:nvSpPr>
        <p:spPr/>
        <p:txBody>
          <a:bodyPr/>
          <a:lstStyle/>
          <a:p>
            <a:fld id="{D24C0CB8-E92A-4D6D-A44A-DBA5AFEEF249}" type="datetimeFigureOut">
              <a:rPr lang="en-US" smtClean="0"/>
              <a:t>10/3/2018</a:t>
            </a:fld>
            <a:endParaRPr lang="en-US"/>
          </a:p>
        </p:txBody>
      </p:sp>
      <p:sp>
        <p:nvSpPr>
          <p:cNvPr id="5" name="Footer Placeholder 4">
            <a:extLst>
              <a:ext uri="{FF2B5EF4-FFF2-40B4-BE49-F238E27FC236}">
                <a16:creationId xmlns:a16="http://schemas.microsoft.com/office/drawing/2014/main" id="{48EA32EB-560E-4DFD-A6E8-59F59B262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3DEBC-1981-4C62-A1D0-99791E97424E}"/>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1415058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6BD6-F7FA-4195-8078-4CD62B5B914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0E1C08E-7526-4964-B645-43A3CACF395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B68ADC-3279-4A2B-B979-13F631F349AA}"/>
              </a:ext>
            </a:extLst>
          </p:cNvPr>
          <p:cNvSpPr>
            <a:spLocks noGrp="1"/>
          </p:cNvSpPr>
          <p:nvPr>
            <p:ph type="dt" sz="half" idx="10"/>
          </p:nvPr>
        </p:nvSpPr>
        <p:spPr/>
        <p:txBody>
          <a:bodyPr/>
          <a:lstStyle/>
          <a:p>
            <a:fld id="{D24C0CB8-E92A-4D6D-A44A-DBA5AFEEF249}" type="datetimeFigureOut">
              <a:rPr lang="en-US" smtClean="0"/>
              <a:t>10/3/2018</a:t>
            </a:fld>
            <a:endParaRPr lang="en-US"/>
          </a:p>
        </p:txBody>
      </p:sp>
      <p:sp>
        <p:nvSpPr>
          <p:cNvPr id="5" name="Footer Placeholder 4">
            <a:extLst>
              <a:ext uri="{FF2B5EF4-FFF2-40B4-BE49-F238E27FC236}">
                <a16:creationId xmlns:a16="http://schemas.microsoft.com/office/drawing/2014/main" id="{9FADCE71-DC5F-4712-A94C-E4C1DCFE5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A2F8A-341B-4CD8-8FBC-429C58C51C7A}"/>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2625927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8E87-AAC2-4C5B-9E17-5DA0EB889C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5F53CF-4222-468A-ABF7-E34D4876744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66FE95-B7A6-4E40-9A9D-5E1FF906FB0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18733-7818-48E2-9B25-4A63F667EDA0}"/>
              </a:ext>
            </a:extLst>
          </p:cNvPr>
          <p:cNvSpPr>
            <a:spLocks noGrp="1"/>
          </p:cNvSpPr>
          <p:nvPr>
            <p:ph type="dt" sz="half" idx="10"/>
          </p:nvPr>
        </p:nvSpPr>
        <p:spPr/>
        <p:txBody>
          <a:bodyPr/>
          <a:lstStyle/>
          <a:p>
            <a:fld id="{D24C0CB8-E92A-4D6D-A44A-DBA5AFEEF249}" type="datetimeFigureOut">
              <a:rPr lang="en-US" smtClean="0"/>
              <a:t>10/3/2018</a:t>
            </a:fld>
            <a:endParaRPr lang="en-US"/>
          </a:p>
        </p:txBody>
      </p:sp>
      <p:sp>
        <p:nvSpPr>
          <p:cNvPr id="6" name="Footer Placeholder 5">
            <a:extLst>
              <a:ext uri="{FF2B5EF4-FFF2-40B4-BE49-F238E27FC236}">
                <a16:creationId xmlns:a16="http://schemas.microsoft.com/office/drawing/2014/main" id="{7F4D3654-8835-4066-954B-00F6662BE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53C2A-3CC3-49A3-BC29-CD7A94771057}"/>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3693196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6454-0EE6-4031-BDC6-9F0C076929C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69DD1B-C57D-4BBF-8BEB-52A618858B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D18D269-5AFF-4B4E-8D4F-D943E2C2209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3EF08B-ECE9-4A42-B89A-FCFA90A885E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060AA4C-4ABB-499A-8C28-CB677B85B7C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002361-F0D0-4000-82AF-59DCD86A6243}"/>
              </a:ext>
            </a:extLst>
          </p:cNvPr>
          <p:cNvSpPr>
            <a:spLocks noGrp="1"/>
          </p:cNvSpPr>
          <p:nvPr>
            <p:ph type="dt" sz="half" idx="10"/>
          </p:nvPr>
        </p:nvSpPr>
        <p:spPr/>
        <p:txBody>
          <a:bodyPr/>
          <a:lstStyle/>
          <a:p>
            <a:fld id="{D24C0CB8-E92A-4D6D-A44A-DBA5AFEEF249}" type="datetimeFigureOut">
              <a:rPr lang="en-US" smtClean="0"/>
              <a:t>10/3/2018</a:t>
            </a:fld>
            <a:endParaRPr lang="en-US"/>
          </a:p>
        </p:txBody>
      </p:sp>
      <p:sp>
        <p:nvSpPr>
          <p:cNvPr id="8" name="Footer Placeholder 7">
            <a:extLst>
              <a:ext uri="{FF2B5EF4-FFF2-40B4-BE49-F238E27FC236}">
                <a16:creationId xmlns:a16="http://schemas.microsoft.com/office/drawing/2014/main" id="{F07AC4A9-306A-479C-8813-72CDB27176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A7ACE9-20B5-491A-BFA1-5BA79BDE5F5C}"/>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310401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1D5D-76FF-4233-84F8-DD062F1505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050E48-5FE7-47C3-A954-DD0E7AF2D6B5}"/>
              </a:ext>
            </a:extLst>
          </p:cNvPr>
          <p:cNvSpPr>
            <a:spLocks noGrp="1"/>
          </p:cNvSpPr>
          <p:nvPr>
            <p:ph type="dt" sz="half" idx="10"/>
          </p:nvPr>
        </p:nvSpPr>
        <p:spPr/>
        <p:txBody>
          <a:bodyPr/>
          <a:lstStyle/>
          <a:p>
            <a:fld id="{D24C0CB8-E92A-4D6D-A44A-DBA5AFEEF249}" type="datetimeFigureOut">
              <a:rPr lang="en-US" smtClean="0"/>
              <a:t>10/3/2018</a:t>
            </a:fld>
            <a:endParaRPr lang="en-US"/>
          </a:p>
        </p:txBody>
      </p:sp>
      <p:sp>
        <p:nvSpPr>
          <p:cNvPr id="4" name="Footer Placeholder 3">
            <a:extLst>
              <a:ext uri="{FF2B5EF4-FFF2-40B4-BE49-F238E27FC236}">
                <a16:creationId xmlns:a16="http://schemas.microsoft.com/office/drawing/2014/main" id="{B8DE0958-21EB-49CA-8723-CD91E7C6B1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14EC67-7E5B-4653-984D-40A330150A56}"/>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992954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4271A8-7D43-4592-A103-75B79ACA4C84}"/>
              </a:ext>
            </a:extLst>
          </p:cNvPr>
          <p:cNvSpPr>
            <a:spLocks noGrp="1"/>
          </p:cNvSpPr>
          <p:nvPr>
            <p:ph type="dt" sz="half" idx="10"/>
          </p:nvPr>
        </p:nvSpPr>
        <p:spPr/>
        <p:txBody>
          <a:bodyPr/>
          <a:lstStyle/>
          <a:p>
            <a:fld id="{D24C0CB8-E92A-4D6D-A44A-DBA5AFEEF249}" type="datetimeFigureOut">
              <a:rPr lang="en-US" smtClean="0"/>
              <a:t>10/3/2018</a:t>
            </a:fld>
            <a:endParaRPr lang="en-US"/>
          </a:p>
        </p:txBody>
      </p:sp>
      <p:sp>
        <p:nvSpPr>
          <p:cNvPr id="3" name="Footer Placeholder 2">
            <a:extLst>
              <a:ext uri="{FF2B5EF4-FFF2-40B4-BE49-F238E27FC236}">
                <a16:creationId xmlns:a16="http://schemas.microsoft.com/office/drawing/2014/main" id="{6DE4786C-E7B9-4E1D-A6DA-D06EC605B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BE2779-88C0-4650-93E6-5C66E34D44C7}"/>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1386490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9B77-24F7-4461-A78E-17221AE2EB3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6B0D1D9-F9D8-4CA1-91EF-B18954533F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67B00-A404-4B97-91AD-D45F1CFB94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96C8050-7000-4D5C-89E3-17ADB8E78207}"/>
              </a:ext>
            </a:extLst>
          </p:cNvPr>
          <p:cNvSpPr>
            <a:spLocks noGrp="1"/>
          </p:cNvSpPr>
          <p:nvPr>
            <p:ph type="dt" sz="half" idx="10"/>
          </p:nvPr>
        </p:nvSpPr>
        <p:spPr/>
        <p:txBody>
          <a:bodyPr/>
          <a:lstStyle/>
          <a:p>
            <a:fld id="{D24C0CB8-E92A-4D6D-A44A-DBA5AFEEF249}" type="datetimeFigureOut">
              <a:rPr lang="en-US" smtClean="0"/>
              <a:t>10/3/2018</a:t>
            </a:fld>
            <a:endParaRPr lang="en-US"/>
          </a:p>
        </p:txBody>
      </p:sp>
      <p:sp>
        <p:nvSpPr>
          <p:cNvPr id="6" name="Footer Placeholder 5">
            <a:extLst>
              <a:ext uri="{FF2B5EF4-FFF2-40B4-BE49-F238E27FC236}">
                <a16:creationId xmlns:a16="http://schemas.microsoft.com/office/drawing/2014/main" id="{759D954D-7A64-4E1C-83EC-CAB21AD04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49940-73A2-4CC1-9D9F-A2CEC632C4C8}"/>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2320274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6AD6-425F-4D37-AEE7-0189E9F8305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054A1B-B73A-47BA-B877-78E6BD0F1C4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2D24E20-380F-4F43-9503-78E086A622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F1F0CCA-66AE-4EA0-B360-E8079D7D1F82}"/>
              </a:ext>
            </a:extLst>
          </p:cNvPr>
          <p:cNvSpPr>
            <a:spLocks noGrp="1"/>
          </p:cNvSpPr>
          <p:nvPr>
            <p:ph type="dt" sz="half" idx="10"/>
          </p:nvPr>
        </p:nvSpPr>
        <p:spPr/>
        <p:txBody>
          <a:bodyPr/>
          <a:lstStyle/>
          <a:p>
            <a:fld id="{D24C0CB8-E92A-4D6D-A44A-DBA5AFEEF249}" type="datetimeFigureOut">
              <a:rPr lang="en-US" smtClean="0"/>
              <a:t>10/3/2018</a:t>
            </a:fld>
            <a:endParaRPr lang="en-US"/>
          </a:p>
        </p:txBody>
      </p:sp>
      <p:sp>
        <p:nvSpPr>
          <p:cNvPr id="6" name="Footer Placeholder 5">
            <a:extLst>
              <a:ext uri="{FF2B5EF4-FFF2-40B4-BE49-F238E27FC236}">
                <a16:creationId xmlns:a16="http://schemas.microsoft.com/office/drawing/2014/main" id="{71299D0D-77E9-43E4-BEAF-314ED4697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B4369-3585-4B90-A1E2-C4424FCD226D}"/>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699845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5F21-A158-4FAA-86E1-33CF8784D6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509735-2F09-4961-8D0F-1E8D6CC92D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89C00-00C9-401C-B268-E5C6C7D0372F}"/>
              </a:ext>
            </a:extLst>
          </p:cNvPr>
          <p:cNvSpPr>
            <a:spLocks noGrp="1"/>
          </p:cNvSpPr>
          <p:nvPr>
            <p:ph type="dt" sz="half" idx="10"/>
          </p:nvPr>
        </p:nvSpPr>
        <p:spPr/>
        <p:txBody>
          <a:bodyPr/>
          <a:lstStyle/>
          <a:p>
            <a:fld id="{D24C0CB8-E92A-4D6D-A44A-DBA5AFEEF249}" type="datetimeFigureOut">
              <a:rPr lang="en-US" smtClean="0"/>
              <a:t>10/3/2018</a:t>
            </a:fld>
            <a:endParaRPr lang="en-US"/>
          </a:p>
        </p:txBody>
      </p:sp>
      <p:sp>
        <p:nvSpPr>
          <p:cNvPr id="5" name="Footer Placeholder 4">
            <a:extLst>
              <a:ext uri="{FF2B5EF4-FFF2-40B4-BE49-F238E27FC236}">
                <a16:creationId xmlns:a16="http://schemas.microsoft.com/office/drawing/2014/main" id="{97D86858-37D8-48F1-923F-D695E2917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3B2C0-7173-47A1-98D8-D5418553FCF8}"/>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646795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4B3EA1-FB8B-428A-8B05-22DBF64EAA7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87026-8C3F-4B03-9D0D-5D9E7EB27D8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F2480-2C9B-4651-9150-BED0C1175A7B}"/>
              </a:ext>
            </a:extLst>
          </p:cNvPr>
          <p:cNvSpPr>
            <a:spLocks noGrp="1"/>
          </p:cNvSpPr>
          <p:nvPr>
            <p:ph type="dt" sz="half" idx="10"/>
          </p:nvPr>
        </p:nvSpPr>
        <p:spPr/>
        <p:txBody>
          <a:bodyPr/>
          <a:lstStyle/>
          <a:p>
            <a:fld id="{D24C0CB8-E92A-4D6D-A44A-DBA5AFEEF249}" type="datetimeFigureOut">
              <a:rPr lang="en-US" smtClean="0"/>
              <a:t>10/3/2018</a:t>
            </a:fld>
            <a:endParaRPr lang="en-US"/>
          </a:p>
        </p:txBody>
      </p:sp>
      <p:sp>
        <p:nvSpPr>
          <p:cNvPr id="5" name="Footer Placeholder 4">
            <a:extLst>
              <a:ext uri="{FF2B5EF4-FFF2-40B4-BE49-F238E27FC236}">
                <a16:creationId xmlns:a16="http://schemas.microsoft.com/office/drawing/2014/main" id="{79FAE74A-1AC4-4DD1-8C8B-3C8C23943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70573-E83C-4799-8604-9790B3446387}"/>
              </a:ext>
            </a:extLst>
          </p:cNvPr>
          <p:cNvSpPr>
            <a:spLocks noGrp="1"/>
          </p:cNvSpPr>
          <p:nvPr>
            <p:ph type="sldNum" sz="quarter" idx="12"/>
          </p:nvPr>
        </p:nvSpPr>
        <p:spPr/>
        <p:txBody>
          <a:bodyPr/>
          <a:lstStyle/>
          <a:p>
            <a:fld id="{64FB84B7-4396-4194-8F41-20EF1A7EF991}" type="slidenum">
              <a:rPr lang="en-US" smtClean="0"/>
              <a:t>‹#›</a:t>
            </a:fld>
            <a:endParaRPr lang="en-US"/>
          </a:p>
        </p:txBody>
      </p:sp>
    </p:spTree>
    <p:extLst>
      <p:ext uri="{BB962C8B-B14F-4D97-AF65-F5344CB8AC3E}">
        <p14:creationId xmlns:p14="http://schemas.microsoft.com/office/powerpoint/2010/main" val="257067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3025"/>
            <a:ext cx="40386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9" name="Rectangle 11"/>
          <p:cNvSpPr>
            <a:spLocks noChangeArrowheads="1"/>
          </p:cNvSpPr>
          <p:nvPr/>
        </p:nvSpPr>
        <p:spPr bwMode="auto">
          <a:xfrm>
            <a:off x="0" y="6386513"/>
            <a:ext cx="9144000" cy="471487"/>
          </a:xfrm>
          <a:prstGeom prst="rect">
            <a:avLst/>
          </a:prstGeom>
          <a:solidFill>
            <a:srgbClr val="DDDEDF"/>
          </a:solidFill>
          <a:ln w="9525">
            <a:noFill/>
            <a:miter lim="800000"/>
            <a:headEnd/>
            <a:tailEnd/>
          </a:ln>
          <a:effectLst/>
        </p:spPr>
        <p:txBody>
          <a:bodyPr wrap="none" anchor="ctr"/>
          <a:lstStyle/>
          <a:p>
            <a:pPr>
              <a:defRPr/>
            </a:pPr>
            <a:endParaRPr lang="en-US" dirty="0"/>
          </a:p>
        </p:txBody>
      </p:sp>
      <p:pic>
        <p:nvPicPr>
          <p:cNvPr id="2051" name="Picture 12" descr="RiskMap type RGB"/>
          <p:cNvPicPr>
            <a:picLocks noChangeAspect="1" noChangeArrowheads="1"/>
          </p:cNvPicPr>
          <p:nvPr/>
        </p:nvPicPr>
        <p:blipFill>
          <a:blip r:embed="rId16" cstate="print"/>
          <a:srcRect/>
          <a:stretch>
            <a:fillRect/>
          </a:stretch>
        </p:blipFill>
        <p:spPr bwMode="auto">
          <a:xfrm>
            <a:off x="7708900" y="6472238"/>
            <a:ext cx="977900" cy="292100"/>
          </a:xfrm>
          <a:prstGeom prst="rect">
            <a:avLst/>
          </a:prstGeom>
          <a:noFill/>
          <a:ln w="9525">
            <a:noFill/>
            <a:miter lim="800000"/>
            <a:headEnd/>
            <a:tailEnd/>
          </a:ln>
        </p:spPr>
      </p:pic>
      <p:pic>
        <p:nvPicPr>
          <p:cNvPr id="2052" name="Picture 13" descr="Fema logo RGB for Risk MAP"/>
          <p:cNvPicPr>
            <a:picLocks noChangeAspect="1" noChangeArrowheads="1"/>
          </p:cNvPicPr>
          <p:nvPr/>
        </p:nvPicPr>
        <p:blipFill>
          <a:blip r:embed="rId17" cstate="print"/>
          <a:srcRect/>
          <a:stretch>
            <a:fillRect/>
          </a:stretch>
        </p:blipFill>
        <p:spPr bwMode="auto">
          <a:xfrm>
            <a:off x="433388" y="6442075"/>
            <a:ext cx="1004887" cy="357188"/>
          </a:xfrm>
          <a:prstGeom prst="rect">
            <a:avLst/>
          </a:prstGeom>
          <a:noFill/>
          <a:ln w="9525">
            <a:noFill/>
            <a:miter lim="800000"/>
            <a:headEnd/>
            <a:tailEnd/>
          </a:ln>
        </p:spPr>
      </p:pic>
      <p:sp>
        <p:nvSpPr>
          <p:cNvPr id="7182" name="Text Box 14"/>
          <p:cNvSpPr txBox="1">
            <a:spLocks noChangeArrowheads="1"/>
          </p:cNvSpPr>
          <p:nvPr/>
        </p:nvSpPr>
        <p:spPr bwMode="auto">
          <a:xfrm>
            <a:off x="3810000" y="6608763"/>
            <a:ext cx="1524000" cy="136525"/>
          </a:xfrm>
          <a:prstGeom prst="rect">
            <a:avLst/>
          </a:prstGeom>
          <a:noFill/>
          <a:ln w="9525">
            <a:noFill/>
            <a:miter lim="800000"/>
            <a:headEnd/>
            <a:tailEnd/>
          </a:ln>
          <a:effectLst/>
        </p:spPr>
        <p:txBody>
          <a:bodyPr lIns="0" tIns="0" rIns="0" bIns="0">
            <a:spAutoFit/>
          </a:bodyPr>
          <a:lstStyle/>
          <a:p>
            <a:pPr algn="ctr">
              <a:spcBef>
                <a:spcPct val="50000"/>
              </a:spcBef>
              <a:defRPr/>
            </a:pPr>
            <a:fld id="{1E964A31-782C-4132-B9F1-CA0E0FFD5D0D}" type="slidenum">
              <a:rPr lang="en-US" sz="900">
                <a:solidFill>
                  <a:srgbClr val="5B5C5E"/>
                </a:solidFill>
                <a:latin typeface="Franklin Gothic Demi" pitchFamily="34" charset="0"/>
              </a:rPr>
              <a:pPr algn="ctr">
                <a:spcBef>
                  <a:spcPct val="50000"/>
                </a:spcBef>
                <a:defRPr/>
              </a:pPr>
              <a:t>‹#›</a:t>
            </a:fld>
            <a:endParaRPr lang="en-US" sz="900" dirty="0">
              <a:solidFill>
                <a:srgbClr val="5B5C5E"/>
              </a:solidFill>
              <a:latin typeface="Franklin Gothic Demi" pitchFamily="34" charset="0"/>
            </a:endParaRPr>
          </a:p>
        </p:txBody>
      </p:sp>
      <p:sp>
        <p:nvSpPr>
          <p:cNvPr id="7175" name="Rectangle 7"/>
          <p:cNvSpPr>
            <a:spLocks noChangeArrowheads="1"/>
          </p:cNvSpPr>
          <p:nvPr/>
        </p:nvSpPr>
        <p:spPr bwMode="auto">
          <a:xfrm>
            <a:off x="0" y="0"/>
            <a:ext cx="9144000" cy="1219200"/>
          </a:xfrm>
          <a:prstGeom prst="rect">
            <a:avLst/>
          </a:prstGeom>
          <a:solidFill>
            <a:srgbClr val="005288"/>
          </a:solidFill>
          <a:ln w="9525">
            <a:noFill/>
            <a:miter lim="800000"/>
            <a:headEnd/>
            <a:tailEnd/>
          </a:ln>
          <a:effectLst/>
        </p:spPr>
        <p:txBody>
          <a:bodyPr wrap="none" anchor="ctr"/>
          <a:lstStyle/>
          <a:p>
            <a:pPr>
              <a:defRPr/>
            </a:pPr>
            <a:endParaRPr lang="en-US" dirty="0"/>
          </a:p>
        </p:txBody>
      </p:sp>
      <p:sp>
        <p:nvSpPr>
          <p:cNvPr id="2055" name="Rectangle 2"/>
          <p:cNvSpPr>
            <a:spLocks noGrp="1" noChangeArrowheads="1"/>
          </p:cNvSpPr>
          <p:nvPr>
            <p:ph type="title"/>
          </p:nvPr>
        </p:nvSpPr>
        <p:spPr bwMode="auto">
          <a:xfrm>
            <a:off x="457200" y="46038"/>
            <a:ext cx="82296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a:t>
            </a:r>
            <a:br>
              <a:rPr lang="en-US"/>
            </a:br>
            <a:r>
              <a:rPr lang="en-US"/>
              <a:t>Master title style</a:t>
            </a:r>
          </a:p>
        </p:txBody>
      </p:sp>
      <p:sp>
        <p:nvSpPr>
          <p:cNvPr id="2056" name="Rectangle 3"/>
          <p:cNvSpPr>
            <a:spLocks noGrp="1" noChangeArrowheads="1"/>
          </p:cNvSpPr>
          <p:nvPr>
            <p:ph type="body" idx="1"/>
          </p:nvPr>
        </p:nvSpPr>
        <p:spPr bwMode="auto">
          <a:xfrm>
            <a:off x="457200" y="1343025"/>
            <a:ext cx="8229600" cy="4938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lnSpc>
          <a:spcPct val="80000"/>
        </a:lnSpc>
        <a:spcBef>
          <a:spcPct val="0"/>
        </a:spcBef>
        <a:spcAft>
          <a:spcPct val="0"/>
        </a:spcAft>
        <a:defRPr sz="4000">
          <a:solidFill>
            <a:schemeClr val="bg1"/>
          </a:solidFill>
          <a:latin typeface="+mj-lt"/>
          <a:ea typeface="+mj-ea"/>
          <a:cs typeface="+mj-cs"/>
        </a:defRPr>
      </a:lvl1pPr>
      <a:lvl2pPr algn="l" rtl="0" eaLnBrk="0" fontAlgn="base" hangingPunct="0">
        <a:lnSpc>
          <a:spcPct val="80000"/>
        </a:lnSpc>
        <a:spcBef>
          <a:spcPct val="0"/>
        </a:spcBef>
        <a:spcAft>
          <a:spcPct val="0"/>
        </a:spcAft>
        <a:defRPr sz="4000">
          <a:solidFill>
            <a:schemeClr val="bg1"/>
          </a:solidFill>
          <a:latin typeface="Joanna MT Std SemiBold" pitchFamily="18" charset="0"/>
        </a:defRPr>
      </a:lvl2pPr>
      <a:lvl3pPr algn="l" rtl="0" eaLnBrk="0" fontAlgn="base" hangingPunct="0">
        <a:lnSpc>
          <a:spcPct val="80000"/>
        </a:lnSpc>
        <a:spcBef>
          <a:spcPct val="0"/>
        </a:spcBef>
        <a:spcAft>
          <a:spcPct val="0"/>
        </a:spcAft>
        <a:defRPr sz="4000">
          <a:solidFill>
            <a:schemeClr val="bg1"/>
          </a:solidFill>
          <a:latin typeface="Joanna MT Std SemiBold" pitchFamily="18" charset="0"/>
        </a:defRPr>
      </a:lvl3pPr>
      <a:lvl4pPr algn="l" rtl="0" eaLnBrk="0" fontAlgn="base" hangingPunct="0">
        <a:lnSpc>
          <a:spcPct val="80000"/>
        </a:lnSpc>
        <a:spcBef>
          <a:spcPct val="0"/>
        </a:spcBef>
        <a:spcAft>
          <a:spcPct val="0"/>
        </a:spcAft>
        <a:defRPr sz="4000">
          <a:solidFill>
            <a:schemeClr val="bg1"/>
          </a:solidFill>
          <a:latin typeface="Joanna MT Std SemiBold" pitchFamily="18" charset="0"/>
        </a:defRPr>
      </a:lvl4pPr>
      <a:lvl5pPr algn="l" rtl="0" eaLnBrk="0" fontAlgn="base" hangingPunct="0">
        <a:lnSpc>
          <a:spcPct val="80000"/>
        </a:lnSpc>
        <a:spcBef>
          <a:spcPct val="0"/>
        </a:spcBef>
        <a:spcAft>
          <a:spcPct val="0"/>
        </a:spcAft>
        <a:defRPr sz="4000">
          <a:solidFill>
            <a:schemeClr val="bg1"/>
          </a:solidFill>
          <a:latin typeface="Joanna MT Std SemiBold" pitchFamily="18" charset="0"/>
        </a:defRPr>
      </a:lvl5pPr>
      <a:lvl6pPr marL="457200" algn="l" rtl="0" fontAlgn="base">
        <a:lnSpc>
          <a:spcPct val="80000"/>
        </a:lnSpc>
        <a:spcBef>
          <a:spcPct val="0"/>
        </a:spcBef>
        <a:spcAft>
          <a:spcPct val="0"/>
        </a:spcAft>
        <a:defRPr sz="4000">
          <a:solidFill>
            <a:schemeClr val="bg1"/>
          </a:solidFill>
          <a:latin typeface="Joanna MT Std SemiBold" pitchFamily="18" charset="0"/>
        </a:defRPr>
      </a:lvl6pPr>
      <a:lvl7pPr marL="914400" algn="l" rtl="0" fontAlgn="base">
        <a:lnSpc>
          <a:spcPct val="80000"/>
        </a:lnSpc>
        <a:spcBef>
          <a:spcPct val="0"/>
        </a:spcBef>
        <a:spcAft>
          <a:spcPct val="0"/>
        </a:spcAft>
        <a:defRPr sz="4000">
          <a:solidFill>
            <a:schemeClr val="bg1"/>
          </a:solidFill>
          <a:latin typeface="Joanna MT Std SemiBold" pitchFamily="18" charset="0"/>
        </a:defRPr>
      </a:lvl7pPr>
      <a:lvl8pPr marL="1371600" algn="l" rtl="0" fontAlgn="base">
        <a:lnSpc>
          <a:spcPct val="80000"/>
        </a:lnSpc>
        <a:spcBef>
          <a:spcPct val="0"/>
        </a:spcBef>
        <a:spcAft>
          <a:spcPct val="0"/>
        </a:spcAft>
        <a:defRPr sz="4000">
          <a:solidFill>
            <a:schemeClr val="bg1"/>
          </a:solidFill>
          <a:latin typeface="Joanna MT Std SemiBold" pitchFamily="18" charset="0"/>
        </a:defRPr>
      </a:lvl8pPr>
      <a:lvl9pPr marL="1828800" algn="l" rtl="0" fontAlgn="base">
        <a:lnSpc>
          <a:spcPct val="80000"/>
        </a:lnSpc>
        <a:spcBef>
          <a:spcPct val="0"/>
        </a:spcBef>
        <a:spcAft>
          <a:spcPct val="0"/>
        </a:spcAft>
        <a:defRPr sz="4000">
          <a:solidFill>
            <a:schemeClr val="bg1"/>
          </a:solidFill>
          <a:latin typeface="Joanna MT Std SemiBold" pitchFamily="18" charset="0"/>
        </a:defRPr>
      </a:lvl9pPr>
    </p:titleStyle>
    <p:bodyStyle>
      <a:lvl1pPr marL="231775" indent="-231775" algn="l" rtl="0" eaLnBrk="0" fontAlgn="base" hangingPunct="0">
        <a:spcBef>
          <a:spcPct val="35000"/>
        </a:spcBef>
        <a:spcAft>
          <a:spcPct val="0"/>
        </a:spcAft>
        <a:buClr>
          <a:srgbClr val="C41230"/>
        </a:buClr>
        <a:buSzPct val="90000"/>
        <a:buFont typeface="Wingdings" pitchFamily="2" charset="2"/>
        <a:buChar char="§"/>
        <a:defRPr sz="2000" b="1">
          <a:solidFill>
            <a:schemeClr val="tx1"/>
          </a:solidFill>
          <a:latin typeface="+mn-lt"/>
          <a:ea typeface="+mn-ea"/>
          <a:cs typeface="+mn-cs"/>
        </a:defRPr>
      </a:lvl1pPr>
      <a:lvl2pPr marL="568325" indent="-222250" algn="l" rtl="0" eaLnBrk="0" fontAlgn="base" hangingPunct="0">
        <a:spcBef>
          <a:spcPct val="25000"/>
        </a:spcBef>
        <a:spcAft>
          <a:spcPct val="0"/>
        </a:spcAft>
        <a:buClr>
          <a:srgbClr val="5B5C5E"/>
        </a:buClr>
        <a:buSzPct val="90000"/>
        <a:buChar char="•"/>
        <a:defRPr>
          <a:solidFill>
            <a:schemeClr val="tx1"/>
          </a:solidFill>
          <a:latin typeface="+mn-lt"/>
        </a:defRPr>
      </a:lvl2pPr>
      <a:lvl3pPr marL="914400" indent="-231775" algn="l" rtl="0" eaLnBrk="0" fontAlgn="base" hangingPunct="0">
        <a:spcBef>
          <a:spcPct val="25000"/>
        </a:spcBef>
        <a:spcAft>
          <a:spcPct val="0"/>
        </a:spcAft>
        <a:buClr>
          <a:srgbClr val="C1C2C4"/>
        </a:buClr>
        <a:buSzPct val="90000"/>
        <a:buFont typeface="Wingdings" pitchFamily="2" charset="2"/>
        <a:buChar char="§"/>
        <a:defRPr sz="1600">
          <a:solidFill>
            <a:schemeClr val="tx1"/>
          </a:solidFill>
          <a:latin typeface="+mn-lt"/>
        </a:defRPr>
      </a:lvl3pPr>
      <a:lvl4pPr marL="1260475" indent="-230188"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defRPr>
      </a:lvl4pPr>
      <a:lvl5pPr marL="1544638" indent="-168275"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defRPr>
      </a:lvl5pPr>
      <a:lvl6pPr marL="20018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26BB5-3F6B-457B-AF13-3E898571FE8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848382-3E00-401C-B797-5DE4787BD2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D1DF7-BAC8-4E67-BAC0-0680B71C9EA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4C0CB8-E92A-4D6D-A44A-DBA5AFEEF249}" type="datetimeFigureOut">
              <a:rPr lang="en-US" smtClean="0"/>
              <a:t>10/3/2018</a:t>
            </a:fld>
            <a:endParaRPr lang="en-US"/>
          </a:p>
        </p:txBody>
      </p:sp>
      <p:sp>
        <p:nvSpPr>
          <p:cNvPr id="5" name="Footer Placeholder 4">
            <a:extLst>
              <a:ext uri="{FF2B5EF4-FFF2-40B4-BE49-F238E27FC236}">
                <a16:creationId xmlns:a16="http://schemas.microsoft.com/office/drawing/2014/main" id="{89B358B2-0405-4E5C-BE0A-C00B18DF97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B187A5-4CCB-4599-8F33-4A2B65F827F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FB84B7-4396-4194-8F41-20EF1A7EF991}" type="slidenum">
              <a:rPr lang="en-US" smtClean="0"/>
              <a:t>‹#›</a:t>
            </a:fld>
            <a:endParaRPr lang="en-US"/>
          </a:p>
        </p:txBody>
      </p:sp>
    </p:spTree>
    <p:extLst>
      <p:ext uri="{BB962C8B-B14F-4D97-AF65-F5344CB8AC3E}">
        <p14:creationId xmlns:p14="http://schemas.microsoft.com/office/powerpoint/2010/main" val="6996963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training.fema.gov/EMIWeb/IS/is318.asp" TargetMode="External"/><Relationship Id="rId3" Type="http://schemas.openxmlformats.org/officeDocument/2006/relationships/hyperlink" Target="https://www.fema.gov/hazard-mitigation-planning" TargetMode="External"/><Relationship Id="rId7" Type="http://schemas.openxmlformats.org/officeDocument/2006/relationships/hyperlink" Target="http://www.fema.gov/library/viewRecord.do?id=426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ema.gov/media-library/assets/documents/31598" TargetMode="External"/><Relationship Id="rId5" Type="http://schemas.openxmlformats.org/officeDocument/2006/relationships/hyperlink" Target="https://www.fema.gov/media-library/assets/documents/23194" TargetMode="External"/><Relationship Id="rId4" Type="http://schemas.openxmlformats.org/officeDocument/2006/relationships/hyperlink" Target="https://www.fema.gov/hazard-mitigation-assistance" TargetMode="External"/><Relationship Id="rId9" Type="http://schemas.openxmlformats.org/officeDocument/2006/relationships/hyperlink" Target="https://www.fema.gov/media-library-data/1487161212568-3b313a4502545a8cf6846f36d53e1367/GI_Fact_Sheet_Feb2017_COMPLIAN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latin typeface="Times New Roman" panose="02020603050405020304" pitchFamily="18" charset="0"/>
                <a:cs typeface="Times New Roman" panose="02020603050405020304" pitchFamily="18" charset="0"/>
              </a:rPr>
              <a:t>Overview of Hazard Mitigation Planning </a:t>
            </a:r>
          </a:p>
        </p:txBody>
      </p:sp>
      <p:sp>
        <p:nvSpPr>
          <p:cNvPr id="3" name="Subtitle 2"/>
          <p:cNvSpPr>
            <a:spLocks noGrp="1"/>
          </p:cNvSpPr>
          <p:nvPr>
            <p:ph type="subTitle" idx="1"/>
          </p:nvPr>
        </p:nvSpPr>
        <p:spPr/>
        <p:txBody>
          <a:bodyPr/>
          <a:lstStyle/>
          <a:p>
            <a:r>
              <a:rPr lang="en-US">
                <a:latin typeface="Times New Roman" panose="02020603050405020304" pitchFamily="18" charset="0"/>
                <a:cs typeface="Times New Roman" panose="02020603050405020304" pitchFamily="18" charset="0"/>
              </a:rPr>
              <a:t>June 14, 2018</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Melissa A. Surette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Mitigation Planning Resources</a:t>
            </a:r>
          </a:p>
        </p:txBody>
      </p:sp>
      <p:sp>
        <p:nvSpPr>
          <p:cNvPr id="3" name="Content Placeholder 2"/>
          <p:cNvSpPr>
            <a:spLocks noGrp="1"/>
          </p:cNvSpPr>
          <p:nvPr>
            <p:ph idx="1"/>
          </p:nvPr>
        </p:nvSpPr>
        <p:spPr/>
        <p:txBody>
          <a:bodyPr/>
          <a:lstStyle/>
          <a:p>
            <a:r>
              <a:rPr lang="en-US" sz="1600" dirty="0">
                <a:latin typeface="Times New Roman" panose="02020603050405020304" pitchFamily="18" charset="0"/>
                <a:cs typeface="Times New Roman" panose="02020603050405020304" pitchFamily="18" charset="0"/>
              </a:rPr>
              <a:t>FEMA Mitigation Planning Website</a:t>
            </a:r>
          </a:p>
          <a:p>
            <a:pPr lvl="1"/>
            <a:r>
              <a:rPr lang="en-US" sz="1600" dirty="0">
                <a:latin typeface="Times New Roman" panose="02020603050405020304" pitchFamily="18" charset="0"/>
                <a:cs typeface="Times New Roman" panose="02020603050405020304" pitchFamily="18" charset="0"/>
                <a:hlinkClick r:id="rId3"/>
              </a:rPr>
              <a:t>https://www.fema.gov/hazard-mitigation-planning</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FEMA Hazard Mitigation Assistance Website</a:t>
            </a:r>
          </a:p>
          <a:p>
            <a:pPr lvl="1"/>
            <a:r>
              <a:rPr lang="en-US" sz="1600" dirty="0">
                <a:latin typeface="Times New Roman" panose="02020603050405020304" pitchFamily="18" charset="0"/>
                <a:cs typeface="Times New Roman" panose="02020603050405020304" pitchFamily="18" charset="0"/>
                <a:hlinkClick r:id="rId4"/>
              </a:rPr>
              <a:t>https://www.fema.gov/hazard-mitigation-assistance</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Local Mitigation Plan Review Guide</a:t>
            </a:r>
          </a:p>
          <a:p>
            <a:pPr lvl="1"/>
            <a:r>
              <a:rPr lang="en-US" sz="1600" dirty="0">
                <a:solidFill>
                  <a:srgbClr val="FF0000"/>
                </a:solidFill>
                <a:latin typeface="Times New Roman" panose="02020603050405020304" pitchFamily="18" charset="0"/>
                <a:cs typeface="Times New Roman" panose="02020603050405020304" pitchFamily="18" charset="0"/>
                <a:hlinkClick r:id="rId5"/>
              </a:rPr>
              <a:t>https://www.fema.gov/media-library/assets/documents/23194</a:t>
            </a:r>
            <a:r>
              <a:rPr lang="en-US" sz="1600" dirty="0">
                <a:solidFill>
                  <a:srgbClr val="FF0000"/>
                </a:solidFill>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Local Mitigation Planning Handbook </a:t>
            </a:r>
          </a:p>
          <a:p>
            <a:pPr lvl="1"/>
            <a:r>
              <a:rPr lang="en-US" sz="1600" dirty="0">
                <a:latin typeface="Times New Roman" panose="02020603050405020304" pitchFamily="18" charset="0"/>
                <a:cs typeface="Times New Roman" panose="02020603050405020304" pitchFamily="18" charset="0"/>
                <a:hlinkClick r:id="rId6"/>
              </a:rPr>
              <a:t>https://www.fema.gov/media-library/assets/documents/31598</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Hazard Mitigation: Integrating Best Practices into Planning</a:t>
            </a:r>
          </a:p>
          <a:p>
            <a:pPr lvl="1"/>
            <a:r>
              <a:rPr lang="en-US" sz="1600" dirty="0">
                <a:latin typeface="Times New Roman" panose="02020603050405020304" pitchFamily="18" charset="0"/>
                <a:cs typeface="Times New Roman" panose="02020603050405020304" pitchFamily="18" charset="0"/>
                <a:hlinkClick r:id="rId7"/>
              </a:rPr>
              <a:t>http://www.fema.gov/library/viewRecord.do?id=4267</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IS-318: Mitigation Planning for Local and Tribal Communities</a:t>
            </a:r>
          </a:p>
          <a:p>
            <a:pPr lvl="1"/>
            <a:r>
              <a:rPr lang="en-US" sz="1600" dirty="0">
                <a:latin typeface="Times New Roman" panose="02020603050405020304" pitchFamily="18" charset="0"/>
                <a:cs typeface="Times New Roman" panose="02020603050405020304" pitchFamily="18" charset="0"/>
                <a:hlinkClick r:id="rId8"/>
              </a:rPr>
              <a:t>http://training.fema.gov/EMIWeb/IS/is318.asp</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Green Infrastructure Methods</a:t>
            </a:r>
          </a:p>
          <a:p>
            <a:pPr lvl="1"/>
            <a:r>
              <a:rPr lang="en-US" sz="1600" u="sng" dirty="0">
                <a:latin typeface="Times New Roman" panose="02020603050405020304" pitchFamily="18" charset="0"/>
                <a:cs typeface="Times New Roman" panose="02020603050405020304" pitchFamily="18" charset="0"/>
                <a:hlinkClick r:id="rId9"/>
              </a:rPr>
              <a:t>https://www.fema.gov/media-library-data/1487161212568-3b313a4502545a8cf6846f36d53e1367/GI_Fact_Sheet_Feb2017_COMPLIANT.pdf</a:t>
            </a:r>
            <a:r>
              <a:rPr lang="en-US" sz="1600" u="sng"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B023302-7CC3-40AA-8DB0-389E6C575C40}"/>
              </a:ext>
            </a:extLst>
          </p:cNvPr>
          <p:cNvGraphicFramePr>
            <a:graphicFrameLocks noGrp="1"/>
          </p:cNvGraphicFramePr>
          <p:nvPr>
            <p:extLst/>
          </p:nvPr>
        </p:nvGraphicFramePr>
        <p:xfrm>
          <a:off x="1079390" y="1358182"/>
          <a:ext cx="5891917" cy="4305959"/>
        </p:xfrm>
        <a:graphic>
          <a:graphicData uri="http://schemas.openxmlformats.org/drawingml/2006/table">
            <a:tbl>
              <a:tblPr firstRow="1" firstCol="1" bandRow="1">
                <a:tableStyleId>{5C22544A-7EE6-4342-B048-85BDC9FD1C3A}</a:tableStyleId>
              </a:tblPr>
              <a:tblGrid>
                <a:gridCol w="2701734">
                  <a:extLst>
                    <a:ext uri="{9D8B030D-6E8A-4147-A177-3AD203B41FA5}">
                      <a16:colId xmlns:a16="http://schemas.microsoft.com/office/drawing/2014/main" val="685437357"/>
                    </a:ext>
                  </a:extLst>
                </a:gridCol>
                <a:gridCol w="3190183">
                  <a:extLst>
                    <a:ext uri="{9D8B030D-6E8A-4147-A177-3AD203B41FA5}">
                      <a16:colId xmlns:a16="http://schemas.microsoft.com/office/drawing/2014/main" val="1503950706"/>
                    </a:ext>
                  </a:extLst>
                </a:gridCol>
              </a:tblGrid>
              <a:tr h="273185">
                <a:tc>
                  <a:txBody>
                    <a:bodyPr/>
                    <a:lstStyle/>
                    <a:p>
                      <a:pPr marL="0" marR="0">
                        <a:spcBef>
                          <a:spcPts val="0"/>
                        </a:spcBef>
                        <a:spcAft>
                          <a:spcPts val="0"/>
                        </a:spcAft>
                      </a:pPr>
                      <a:r>
                        <a:rPr lang="en-US" sz="800" dirty="0">
                          <a:effectLst/>
                        </a:rPr>
                        <a:t>Town</a:t>
                      </a:r>
                      <a:endParaRPr lang="en-US" sz="8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800">
                          <a:effectLst/>
                        </a:rPr>
                        <a:t>HMP Status </a:t>
                      </a:r>
                      <a:endParaRPr lang="en-US" sz="80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050071894"/>
                  </a:ext>
                </a:extLst>
              </a:tr>
              <a:tr h="237222">
                <a:tc>
                  <a:txBody>
                    <a:bodyPr/>
                    <a:lstStyle/>
                    <a:p>
                      <a:pPr marL="0" marR="0">
                        <a:spcBef>
                          <a:spcPts val="0"/>
                        </a:spcBef>
                        <a:spcAft>
                          <a:spcPts val="0"/>
                        </a:spcAft>
                      </a:pPr>
                      <a:r>
                        <a:rPr lang="en-US" sz="1200" dirty="0">
                          <a:effectLst/>
                        </a:rPr>
                        <a:t>Arlington </a:t>
                      </a:r>
                      <a:endParaRPr lang="en-US" sz="12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highlight>
                            <a:srgbClr val="FFFF00"/>
                          </a:highlight>
                        </a:rPr>
                        <a:t>Expired October 17, 2017</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305879808"/>
                  </a:ext>
                </a:extLst>
              </a:tr>
              <a:tr h="237222">
                <a:tc>
                  <a:txBody>
                    <a:bodyPr/>
                    <a:lstStyle/>
                    <a:p>
                      <a:pPr marL="0" marR="0">
                        <a:spcBef>
                          <a:spcPts val="0"/>
                        </a:spcBef>
                        <a:spcAft>
                          <a:spcPts val="0"/>
                        </a:spcAft>
                      </a:pPr>
                      <a:r>
                        <a:rPr lang="en-US" sz="1200">
                          <a:effectLst/>
                        </a:rPr>
                        <a:t>Belmont</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December 10, 2018</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204339455"/>
                  </a:ext>
                </a:extLst>
              </a:tr>
              <a:tr h="237222">
                <a:tc>
                  <a:txBody>
                    <a:bodyPr/>
                    <a:lstStyle/>
                    <a:p>
                      <a:pPr marL="0" marR="0">
                        <a:spcBef>
                          <a:spcPts val="0"/>
                        </a:spcBef>
                        <a:spcAft>
                          <a:spcPts val="0"/>
                        </a:spcAft>
                      </a:pPr>
                      <a:r>
                        <a:rPr lang="en-US" sz="1200" dirty="0">
                          <a:effectLst/>
                        </a:rPr>
                        <a:t>Burlington</a:t>
                      </a:r>
                      <a:endParaRPr lang="en-US" sz="12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August 16, 2021</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257292387"/>
                  </a:ext>
                </a:extLst>
              </a:tr>
              <a:tr h="237222">
                <a:tc>
                  <a:txBody>
                    <a:bodyPr/>
                    <a:lstStyle/>
                    <a:p>
                      <a:pPr marL="0" marR="0">
                        <a:spcBef>
                          <a:spcPts val="0"/>
                        </a:spcBef>
                        <a:spcAft>
                          <a:spcPts val="0"/>
                        </a:spcAft>
                      </a:pPr>
                      <a:r>
                        <a:rPr lang="en-US" sz="1200">
                          <a:effectLst/>
                        </a:rPr>
                        <a:t>Cambridge</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May 23, 2021</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6406201"/>
                  </a:ext>
                </a:extLst>
              </a:tr>
              <a:tr h="237222">
                <a:tc>
                  <a:txBody>
                    <a:bodyPr/>
                    <a:lstStyle/>
                    <a:p>
                      <a:pPr marL="0" marR="0">
                        <a:spcBef>
                          <a:spcPts val="0"/>
                        </a:spcBef>
                        <a:spcAft>
                          <a:spcPts val="0"/>
                        </a:spcAft>
                      </a:pPr>
                      <a:r>
                        <a:rPr lang="en-US" sz="1200">
                          <a:effectLst/>
                        </a:rPr>
                        <a:t>Chelsea</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March 2, 2022</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917488725"/>
                  </a:ext>
                </a:extLst>
              </a:tr>
              <a:tr h="237222">
                <a:tc>
                  <a:txBody>
                    <a:bodyPr/>
                    <a:lstStyle/>
                    <a:p>
                      <a:pPr marL="0" marR="0">
                        <a:spcBef>
                          <a:spcPts val="0"/>
                        </a:spcBef>
                        <a:spcAft>
                          <a:spcPts val="0"/>
                        </a:spcAft>
                      </a:pPr>
                      <a:r>
                        <a:rPr lang="en-US" sz="1200">
                          <a:effectLst/>
                        </a:rPr>
                        <a:t>Everett</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October 20, 2021</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380419868"/>
                  </a:ext>
                </a:extLst>
              </a:tr>
              <a:tr h="237222">
                <a:tc>
                  <a:txBody>
                    <a:bodyPr/>
                    <a:lstStyle/>
                    <a:p>
                      <a:pPr marL="0" marR="0">
                        <a:spcBef>
                          <a:spcPts val="0"/>
                        </a:spcBef>
                        <a:spcAft>
                          <a:spcPts val="0"/>
                        </a:spcAft>
                      </a:pPr>
                      <a:r>
                        <a:rPr lang="en-US" sz="1200">
                          <a:effectLst/>
                        </a:rPr>
                        <a:t>Lexington</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highlight>
                            <a:srgbClr val="FFFF00"/>
                          </a:highlight>
                        </a:rPr>
                        <a:t>Expired June 9, 2016</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709197079"/>
                  </a:ext>
                </a:extLst>
              </a:tr>
              <a:tr h="237222">
                <a:tc>
                  <a:txBody>
                    <a:bodyPr/>
                    <a:lstStyle/>
                    <a:p>
                      <a:pPr marL="0" marR="0">
                        <a:spcBef>
                          <a:spcPts val="0"/>
                        </a:spcBef>
                        <a:spcAft>
                          <a:spcPts val="0"/>
                        </a:spcAft>
                      </a:pPr>
                      <a:r>
                        <a:rPr lang="en-US" sz="1200">
                          <a:effectLst/>
                        </a:rPr>
                        <a:t>Malden</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May 24, 2022</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862715661"/>
                  </a:ext>
                </a:extLst>
              </a:tr>
              <a:tr h="237222">
                <a:tc>
                  <a:txBody>
                    <a:bodyPr/>
                    <a:lstStyle/>
                    <a:p>
                      <a:pPr marL="0" marR="0">
                        <a:spcBef>
                          <a:spcPts val="0"/>
                        </a:spcBef>
                        <a:spcAft>
                          <a:spcPts val="0"/>
                        </a:spcAft>
                      </a:pPr>
                      <a:r>
                        <a:rPr lang="en-US" sz="1200">
                          <a:effectLst/>
                        </a:rPr>
                        <a:t>Medford</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June 13, 2022</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50196581"/>
                  </a:ext>
                </a:extLst>
              </a:tr>
              <a:tr h="237222">
                <a:tc>
                  <a:txBody>
                    <a:bodyPr/>
                    <a:lstStyle/>
                    <a:p>
                      <a:pPr marL="0" marR="0">
                        <a:spcBef>
                          <a:spcPts val="0"/>
                        </a:spcBef>
                        <a:spcAft>
                          <a:spcPts val="0"/>
                        </a:spcAft>
                      </a:pPr>
                      <a:r>
                        <a:rPr lang="en-US" sz="1200">
                          <a:effectLst/>
                        </a:rPr>
                        <a:t>Melrose</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highlight>
                            <a:srgbClr val="FFFF00"/>
                          </a:highlight>
                        </a:rPr>
                        <a:t>Expired April 14, 2010</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296741127"/>
                  </a:ext>
                </a:extLst>
              </a:tr>
              <a:tr h="237222">
                <a:tc>
                  <a:txBody>
                    <a:bodyPr/>
                    <a:lstStyle/>
                    <a:p>
                      <a:pPr marL="0" marR="0">
                        <a:spcBef>
                          <a:spcPts val="0"/>
                        </a:spcBef>
                        <a:spcAft>
                          <a:spcPts val="0"/>
                        </a:spcAft>
                      </a:pPr>
                      <a:r>
                        <a:rPr lang="en-US" sz="1200">
                          <a:effectLst/>
                        </a:rPr>
                        <a:t>Reading</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August 9, 2022</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4260142949"/>
                  </a:ext>
                </a:extLst>
              </a:tr>
              <a:tr h="237222">
                <a:tc>
                  <a:txBody>
                    <a:bodyPr/>
                    <a:lstStyle/>
                    <a:p>
                      <a:pPr marL="0" marR="0">
                        <a:spcBef>
                          <a:spcPts val="0"/>
                        </a:spcBef>
                        <a:spcAft>
                          <a:spcPts val="0"/>
                        </a:spcAft>
                      </a:pPr>
                      <a:r>
                        <a:rPr lang="en-US" sz="1200">
                          <a:effectLst/>
                        </a:rPr>
                        <a:t>Revere</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August 11, 2020</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4134570801"/>
                  </a:ext>
                </a:extLst>
              </a:tr>
              <a:tr h="237222">
                <a:tc>
                  <a:txBody>
                    <a:bodyPr/>
                    <a:lstStyle/>
                    <a:p>
                      <a:pPr marL="0" marR="0">
                        <a:spcBef>
                          <a:spcPts val="0"/>
                        </a:spcBef>
                        <a:spcAft>
                          <a:spcPts val="0"/>
                        </a:spcAft>
                      </a:pPr>
                      <a:r>
                        <a:rPr lang="en-US" sz="1200">
                          <a:effectLst/>
                        </a:rPr>
                        <a:t>Stoneham</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highlight>
                            <a:srgbClr val="FFFF00"/>
                          </a:highlight>
                        </a:rPr>
                        <a:t>Expired August 26, 2016</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693804045"/>
                  </a:ext>
                </a:extLst>
              </a:tr>
              <a:tr h="237222">
                <a:tc>
                  <a:txBody>
                    <a:bodyPr/>
                    <a:lstStyle/>
                    <a:p>
                      <a:pPr marL="0" marR="0">
                        <a:spcBef>
                          <a:spcPts val="0"/>
                        </a:spcBef>
                        <a:spcAft>
                          <a:spcPts val="0"/>
                        </a:spcAft>
                      </a:pPr>
                      <a:r>
                        <a:rPr lang="en-US" sz="1200">
                          <a:effectLst/>
                        </a:rPr>
                        <a:t>Wakefield</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highlight>
                            <a:srgbClr val="FFFF00"/>
                          </a:highlight>
                        </a:rPr>
                        <a:t>Expired March 26, 2013</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495697879"/>
                  </a:ext>
                </a:extLst>
              </a:tr>
              <a:tr h="237222">
                <a:tc>
                  <a:txBody>
                    <a:bodyPr/>
                    <a:lstStyle/>
                    <a:p>
                      <a:pPr marL="0" marR="0">
                        <a:spcBef>
                          <a:spcPts val="0"/>
                        </a:spcBef>
                        <a:spcAft>
                          <a:spcPts val="0"/>
                        </a:spcAft>
                      </a:pPr>
                      <a:r>
                        <a:rPr lang="en-US" sz="1200">
                          <a:effectLst/>
                        </a:rPr>
                        <a:t>Winchester</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May 12, 2021</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942013592"/>
                  </a:ext>
                </a:extLst>
              </a:tr>
              <a:tr h="237222">
                <a:tc>
                  <a:txBody>
                    <a:bodyPr/>
                    <a:lstStyle/>
                    <a:p>
                      <a:pPr marL="0" marR="0">
                        <a:spcBef>
                          <a:spcPts val="0"/>
                        </a:spcBef>
                        <a:spcAft>
                          <a:spcPts val="0"/>
                        </a:spcAft>
                      </a:pPr>
                      <a:r>
                        <a:rPr lang="en-US" sz="1200">
                          <a:effectLst/>
                        </a:rPr>
                        <a:t>Winthrop </a:t>
                      </a:r>
                      <a:endParaRPr lang="en-US" sz="12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August 2, 2020</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821043286"/>
                  </a:ext>
                </a:extLst>
              </a:tr>
              <a:tr h="237222">
                <a:tc>
                  <a:txBody>
                    <a:bodyPr/>
                    <a:lstStyle/>
                    <a:p>
                      <a:pPr marL="0" marR="0">
                        <a:spcBef>
                          <a:spcPts val="0"/>
                        </a:spcBef>
                        <a:spcAft>
                          <a:spcPts val="0"/>
                        </a:spcAft>
                      </a:pPr>
                      <a:r>
                        <a:rPr lang="en-US" sz="1200" dirty="0">
                          <a:effectLst/>
                        </a:rPr>
                        <a:t>Woburn</a:t>
                      </a:r>
                      <a:endParaRPr lang="en-US" sz="12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200" dirty="0">
                          <a:effectLst/>
                        </a:rPr>
                        <a:t>Expires July 10, 2021</a:t>
                      </a:r>
                      <a:endParaRPr lang="en-US" sz="12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667734547"/>
                  </a:ext>
                </a:extLst>
              </a:tr>
            </a:tbl>
          </a:graphicData>
        </a:graphic>
      </p:graphicFrame>
    </p:spTree>
    <p:extLst>
      <p:ext uri="{BB962C8B-B14F-4D97-AF65-F5344CB8AC3E}">
        <p14:creationId xmlns:p14="http://schemas.microsoft.com/office/powerpoint/2010/main" val="367336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Mitigation Planning?</a:t>
            </a:r>
          </a:p>
        </p:txBody>
      </p:sp>
      <p:sp>
        <p:nvSpPr>
          <p:cNvPr id="3" name="Content Placeholder 2"/>
          <p:cNvSpPr>
            <a:spLocks noGrp="1"/>
          </p:cNvSpPr>
          <p:nvPr>
            <p:ph sz="half" idx="1"/>
          </p:nvPr>
        </p:nvSpPr>
        <p:spPr>
          <a:xfrm>
            <a:off x="533400" y="1524001"/>
            <a:ext cx="4038600" cy="4040832"/>
          </a:xfrm>
        </p:spPr>
        <p:txBody>
          <a:bodyPr/>
          <a:lstStyle/>
          <a:p>
            <a:r>
              <a:rPr lang="en-US" sz="2000" b="0" dirty="0">
                <a:latin typeface="Times New Roman" panose="02020603050405020304" pitchFamily="18" charset="0"/>
                <a:cs typeface="Times New Roman" panose="02020603050405020304" pitchFamily="18" charset="0"/>
              </a:rPr>
              <a:t>Hazard mitigation is any sustained action taken to reduce or eliminate the long‐term risk to human life and property from hazards </a:t>
            </a:r>
          </a:p>
          <a:p>
            <a:r>
              <a:rPr lang="en-US" sz="2000" b="0" dirty="0">
                <a:latin typeface="Times New Roman" panose="02020603050405020304" pitchFamily="18" charset="0"/>
                <a:cs typeface="Times New Roman" panose="02020603050405020304" pitchFamily="18" charset="0"/>
              </a:rPr>
              <a:t>Hazard mitigation activities may be implemented prior to, during, or after an event </a:t>
            </a:r>
          </a:p>
          <a:p>
            <a:r>
              <a:rPr lang="en-US" sz="2000" b="0" dirty="0">
                <a:latin typeface="Times New Roman" panose="02020603050405020304" pitchFamily="18" charset="0"/>
                <a:cs typeface="Times New Roman" panose="02020603050405020304" pitchFamily="18" charset="0"/>
              </a:rPr>
              <a:t>Hazard mitigation is most effective when based on an inclusive, comprehensive, long‐term plan that is developed before a disaster occurs </a:t>
            </a:r>
          </a:p>
        </p:txBody>
      </p:sp>
      <p:pic>
        <p:nvPicPr>
          <p:cNvPr id="5" name="Picture 4" descr="N_Map_Bottom_Layer"/>
          <p:cNvPicPr>
            <a:picLocks noChangeAspect="1" noChangeArrowheads="1"/>
          </p:cNvPicPr>
          <p:nvPr/>
        </p:nvPicPr>
        <p:blipFill>
          <a:blip r:embed="rId3" cstate="print"/>
          <a:srcRect r="16176" b="1961"/>
          <a:stretch>
            <a:fillRect/>
          </a:stretch>
        </p:blipFill>
        <p:spPr bwMode="auto">
          <a:xfrm>
            <a:off x="4821174" y="1676400"/>
            <a:ext cx="3865626" cy="3390900"/>
          </a:xfrm>
          <a:prstGeom prst="rect">
            <a:avLst/>
          </a:prstGeom>
          <a:noFill/>
          <a:ln w="12700">
            <a:solidFill>
              <a:srgbClr val="000000"/>
            </a:solidFill>
            <a:miter lim="800000"/>
            <a:headEnd/>
            <a:tailEnd/>
          </a:ln>
        </p:spPr>
      </p:pic>
      <p:sp>
        <p:nvSpPr>
          <p:cNvPr id="6" name="Text Box 5"/>
          <p:cNvSpPr txBox="1">
            <a:spLocks noChangeArrowheads="1"/>
          </p:cNvSpPr>
          <p:nvPr/>
        </p:nvSpPr>
        <p:spPr bwMode="auto">
          <a:xfrm>
            <a:off x="6858000" y="5334000"/>
            <a:ext cx="1766830" cy="230832"/>
          </a:xfrm>
          <a:prstGeom prst="rect">
            <a:avLst/>
          </a:prstGeom>
          <a:noFill/>
          <a:ln w="9525">
            <a:noFill/>
            <a:miter lim="800000"/>
            <a:headEnd/>
            <a:tailEnd/>
          </a:ln>
          <a:effectLst/>
        </p:spPr>
        <p:txBody>
          <a:bodyPr wrap="none">
            <a:spAutoFit/>
          </a:bodyPr>
          <a:lstStyle/>
          <a:p>
            <a:r>
              <a:rPr lang="en-US" sz="900" dirty="0"/>
              <a:t>Photo credit: USGS, Wood, 2005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Mitigation Planning?</a:t>
            </a:r>
          </a:p>
        </p:txBody>
      </p:sp>
      <p:sp>
        <p:nvSpPr>
          <p:cNvPr id="3" name="Content Placeholder 2"/>
          <p:cNvSpPr>
            <a:spLocks noGrp="1"/>
          </p:cNvSpPr>
          <p:nvPr>
            <p:ph idx="1"/>
          </p:nvPr>
        </p:nvSpPr>
        <p:spPr/>
        <p:txBody>
          <a:bodyPr/>
          <a:lstStyle/>
          <a:p>
            <a:r>
              <a:rPr lang="en-US" sz="3200" b="0" dirty="0">
                <a:latin typeface="Times New Roman" panose="02020603050405020304" pitchFamily="18" charset="0"/>
                <a:cs typeface="Times New Roman" panose="02020603050405020304" pitchFamily="18" charset="0"/>
              </a:rPr>
              <a:t>Understand hazards and associated risks</a:t>
            </a:r>
          </a:p>
          <a:p>
            <a:r>
              <a:rPr lang="en-US" sz="3200" b="0" dirty="0">
                <a:latin typeface="Times New Roman" panose="02020603050405020304" pitchFamily="18" charset="0"/>
                <a:cs typeface="Times New Roman" panose="02020603050405020304" pitchFamily="18" charset="0"/>
              </a:rPr>
              <a:t>Take steps to make community disaster resilient</a:t>
            </a:r>
          </a:p>
          <a:p>
            <a:r>
              <a:rPr lang="en-US" sz="3200" b="0" dirty="0">
                <a:latin typeface="Times New Roman" panose="02020603050405020304" pitchFamily="18" charset="0"/>
                <a:cs typeface="Times New Roman" panose="02020603050405020304" pitchFamily="18" charset="0"/>
              </a:rPr>
              <a:t>FEMA Grant eligibility</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Mitigation Planning Incentives</a:t>
            </a:r>
          </a:p>
        </p:txBody>
      </p:sp>
      <p:sp>
        <p:nvSpPr>
          <p:cNvPr id="3" name="Content Placeholder 2"/>
          <p:cNvSpPr>
            <a:spLocks noGrp="1"/>
          </p:cNvSpPr>
          <p:nvPr>
            <p:ph idx="1"/>
          </p:nvPr>
        </p:nvSpPr>
        <p:spPr/>
        <p:txBody>
          <a:bodyPr/>
          <a:lstStyle/>
          <a:p>
            <a:r>
              <a:rPr lang="en-US" sz="2800" b="0" dirty="0">
                <a:latin typeface="Times New Roman" panose="02020603050405020304" pitchFamily="18" charset="0"/>
                <a:cs typeface="Times New Roman" panose="02020603050405020304" pitchFamily="18" charset="0"/>
              </a:rPr>
              <a:t>FEMA provides incentives for mitigation planning in the form of grants</a:t>
            </a:r>
          </a:p>
          <a:p>
            <a:r>
              <a:rPr lang="en-US" sz="2800" b="0" dirty="0">
                <a:latin typeface="Times New Roman" panose="02020603050405020304" pitchFamily="18" charset="0"/>
                <a:cs typeface="Times New Roman" panose="02020603050405020304" pitchFamily="18" charset="0"/>
              </a:rPr>
              <a:t>Grant applications are coordinated through state emergency management offices</a:t>
            </a:r>
          </a:p>
        </p:txBody>
      </p:sp>
      <p:grpSp>
        <p:nvGrpSpPr>
          <p:cNvPr id="4" name="Group 3" descr="Hazard Mitigation Grant Program icon.  Pre-disaster Mitigation icon.  Flood mitigation assistance icon."/>
          <p:cNvGrpSpPr/>
          <p:nvPr/>
        </p:nvGrpSpPr>
        <p:grpSpPr>
          <a:xfrm>
            <a:off x="1371600" y="3581400"/>
            <a:ext cx="6401975" cy="2019950"/>
            <a:chOff x="609600" y="1600199"/>
            <a:chExt cx="7624698" cy="2815938"/>
          </a:xfrm>
        </p:grpSpPr>
        <p:grpSp>
          <p:nvGrpSpPr>
            <p:cNvPr id="5" name="Group 4"/>
            <p:cNvGrpSpPr/>
            <p:nvPr/>
          </p:nvGrpSpPr>
          <p:grpSpPr>
            <a:xfrm>
              <a:off x="609600" y="1600200"/>
              <a:ext cx="4763369" cy="2815937"/>
              <a:chOff x="609600" y="1600200"/>
              <a:chExt cx="4763369" cy="2815937"/>
            </a:xfrm>
          </p:grpSpPr>
          <p:pic>
            <p:nvPicPr>
              <p:cNvPr id="7" name="Picture 6" descr="HMGP - Hazard Mitigation Grant Program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600200"/>
                <a:ext cx="1905000" cy="2815937"/>
              </a:xfrm>
              <a:prstGeom prst="rect">
                <a:avLst/>
              </a:prstGeom>
            </p:spPr>
          </p:pic>
          <p:pic>
            <p:nvPicPr>
              <p:cNvPr id="8" name="Picture 7" descr=" PDM - Pre-Disaster Mitigation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5623" y="1600200"/>
                <a:ext cx="1907346" cy="2815937"/>
              </a:xfrm>
              <a:prstGeom prst="rect">
                <a:avLst/>
              </a:prstGeom>
            </p:spPr>
          </p:pic>
        </p:grpSp>
        <p:pic>
          <p:nvPicPr>
            <p:cNvPr id="6" name="Picture 5" descr=" FMA - Flood Mitigation Assistance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1600199"/>
              <a:ext cx="1909698" cy="2815937"/>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Grant Programs</a:t>
            </a:r>
          </a:p>
        </p:txBody>
      </p:sp>
      <p:sp>
        <p:nvSpPr>
          <p:cNvPr id="3" name="Content Placeholder 2"/>
          <p:cNvSpPr>
            <a:spLocks noGrp="1"/>
          </p:cNvSpPr>
          <p:nvPr>
            <p:ph idx="1"/>
          </p:nvPr>
        </p:nvSpPr>
        <p:spPr/>
        <p:txBody>
          <a:bodyPr>
            <a:normAutofit/>
          </a:bodyPr>
          <a:lstStyle/>
          <a:p>
            <a:r>
              <a:rPr lang="en-US" sz="2400" b="0" dirty="0">
                <a:latin typeface="Times New Roman" panose="02020603050405020304" pitchFamily="18" charset="0"/>
                <a:cs typeface="Times New Roman" panose="02020603050405020304" pitchFamily="18" charset="0"/>
              </a:rPr>
              <a:t>Pre-Disaster Mitigation Grant cycles typically open each Spring </a:t>
            </a:r>
          </a:p>
          <a:p>
            <a:pPr lvl="1"/>
            <a:r>
              <a:rPr lang="en-US" sz="2400" dirty="0">
                <a:latin typeface="Times New Roman" panose="02020603050405020304" pitchFamily="18" charset="0"/>
                <a:cs typeface="Times New Roman" panose="02020603050405020304" pitchFamily="18" charset="0"/>
              </a:rPr>
              <a:t>National competition for States, Locals (apply as sub-applicants to the State), and Tribes</a:t>
            </a:r>
          </a:p>
          <a:p>
            <a:r>
              <a:rPr lang="en-US" sz="2400" b="0" dirty="0">
                <a:latin typeface="Times New Roman" panose="02020603050405020304" pitchFamily="18" charset="0"/>
                <a:cs typeface="Times New Roman" panose="02020603050405020304" pitchFamily="18" charset="0"/>
              </a:rPr>
              <a:t>Hazard Mitigation Grant Program (HMGP) is available after a</a:t>
            </a:r>
            <a:r>
              <a:rPr lang="en-US" sz="2400"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Federally declared Disaster</a:t>
            </a:r>
          </a:p>
        </p:txBody>
      </p:sp>
      <p:pic>
        <p:nvPicPr>
          <p:cNvPr id="1026" name="Picture 2"/>
          <p:cNvPicPr>
            <a:picLocks noChangeAspect="1" noChangeArrowheads="1"/>
          </p:cNvPicPr>
          <p:nvPr/>
        </p:nvPicPr>
        <p:blipFill>
          <a:blip r:embed="rId3" cstate="print"/>
          <a:srcRect/>
          <a:stretch>
            <a:fillRect/>
          </a:stretch>
        </p:blipFill>
        <p:spPr bwMode="auto">
          <a:xfrm>
            <a:off x="6477000" y="3657600"/>
            <a:ext cx="2433638" cy="1828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152400" y="3657600"/>
            <a:ext cx="2438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5" cstate="print"/>
          <a:srcRect/>
          <a:stretch>
            <a:fillRect/>
          </a:stretch>
        </p:blipFill>
        <p:spPr bwMode="auto">
          <a:xfrm>
            <a:off x="3352800" y="3657600"/>
            <a:ext cx="2438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ight Arrow 6"/>
          <p:cNvSpPr/>
          <p:nvPr/>
        </p:nvSpPr>
        <p:spPr>
          <a:xfrm>
            <a:off x="2743200" y="4495800"/>
            <a:ext cx="457200" cy="3048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8" name="Right Arrow 7"/>
          <p:cNvSpPr/>
          <p:nvPr/>
        </p:nvSpPr>
        <p:spPr>
          <a:xfrm>
            <a:off x="5943600" y="4495800"/>
            <a:ext cx="457200" cy="3048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Planning Requirements</a:t>
            </a:r>
          </a:p>
        </p:txBody>
      </p:sp>
      <p:sp>
        <p:nvSpPr>
          <p:cNvPr id="5" name="Content Placeholder 4"/>
          <p:cNvSpPr>
            <a:spLocks noGrp="1"/>
          </p:cNvSpPr>
          <p:nvPr>
            <p:ph sz="half" idx="2"/>
          </p:nvPr>
        </p:nvSpPr>
        <p:spPr>
          <a:xfrm>
            <a:off x="4419600" y="1676400"/>
            <a:ext cx="4495800" cy="4605338"/>
          </a:xfrm>
        </p:spPr>
        <p:txBody>
          <a:bodyPr/>
          <a:lstStyle/>
          <a:p>
            <a:r>
              <a:rPr lang="en-US" sz="2400" b="0" dirty="0">
                <a:latin typeface="Times New Roman" panose="02020603050405020304" pitchFamily="18" charset="0"/>
                <a:cs typeface="Times New Roman" panose="02020603050405020304" pitchFamily="18" charset="0"/>
              </a:rPr>
              <a:t>State, Tribal, and Local Mitigation Plan Review Guides outline the planning requirements</a:t>
            </a:r>
          </a:p>
          <a:p>
            <a:r>
              <a:rPr lang="en-US" sz="2400" b="0" dirty="0">
                <a:latin typeface="Times New Roman" panose="02020603050405020304" pitchFamily="18" charset="0"/>
                <a:cs typeface="Times New Roman" panose="02020603050405020304" pitchFamily="18" charset="0"/>
              </a:rPr>
              <a:t>Requirements differ slightly; however, the overall process is similar</a:t>
            </a:r>
          </a:p>
          <a:p>
            <a:pPr lvl="1"/>
            <a:r>
              <a:rPr lang="en-US" dirty="0">
                <a:latin typeface="Times New Roman" panose="02020603050405020304" pitchFamily="18" charset="0"/>
                <a:cs typeface="Times New Roman" panose="02020603050405020304" pitchFamily="18" charset="0"/>
              </a:rPr>
              <a:t>Planning Process </a:t>
            </a:r>
          </a:p>
          <a:p>
            <a:pPr lvl="1"/>
            <a:r>
              <a:rPr lang="en-US" dirty="0">
                <a:latin typeface="Times New Roman" panose="02020603050405020304" pitchFamily="18" charset="0"/>
                <a:cs typeface="Times New Roman" panose="02020603050405020304" pitchFamily="18" charset="0"/>
              </a:rPr>
              <a:t>Risk Assessment</a:t>
            </a:r>
          </a:p>
          <a:p>
            <a:pPr lvl="1"/>
            <a:r>
              <a:rPr lang="en-US" dirty="0">
                <a:latin typeface="Times New Roman" panose="02020603050405020304" pitchFamily="18" charset="0"/>
                <a:cs typeface="Times New Roman" panose="02020603050405020304" pitchFamily="18" charset="0"/>
              </a:rPr>
              <a:t>Mitigation Strategy</a:t>
            </a:r>
          </a:p>
          <a:p>
            <a:pPr lvl="1"/>
            <a:r>
              <a:rPr lang="en-US" dirty="0">
                <a:latin typeface="Times New Roman" panose="02020603050405020304" pitchFamily="18" charset="0"/>
                <a:cs typeface="Times New Roman" panose="02020603050405020304" pitchFamily="18" charset="0"/>
              </a:rPr>
              <a:t>Update (every five years)</a:t>
            </a:r>
          </a:p>
        </p:txBody>
      </p:sp>
      <p:pic>
        <p:nvPicPr>
          <p:cNvPr id="3074" name="Picture 2"/>
          <p:cNvPicPr>
            <a:picLocks noChangeAspect="1" noChangeArrowheads="1"/>
          </p:cNvPicPr>
          <p:nvPr/>
        </p:nvPicPr>
        <p:blipFill>
          <a:blip r:embed="rId3" cstate="print"/>
          <a:srcRect l="25714" r="25714"/>
          <a:stretch>
            <a:fillRect/>
          </a:stretch>
        </p:blipFill>
        <p:spPr bwMode="auto">
          <a:xfrm>
            <a:off x="1447800" y="3974806"/>
            <a:ext cx="1676400" cy="2157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81" y="1454518"/>
            <a:ext cx="1716119" cy="2210705"/>
          </a:xfrm>
          <a:prstGeom prst="rect">
            <a:avLst/>
          </a:prstGeom>
          <a:ln w="3810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1" y="1454518"/>
            <a:ext cx="1676400" cy="2213476"/>
          </a:xfrm>
          <a:prstGeom prst="rect">
            <a:avLst/>
          </a:prstGeom>
          <a:ln w="38100">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Considerations as it relates to Nature Based Solutions </a:t>
            </a:r>
            <a:endParaRPr lang="en-US" sz="3200" dirty="0"/>
          </a:p>
        </p:txBody>
      </p:sp>
      <p:sp>
        <p:nvSpPr>
          <p:cNvPr id="3" name="Content Placeholder 2"/>
          <p:cNvSpPr>
            <a:spLocks noGrp="1"/>
          </p:cNvSpPr>
          <p:nvPr>
            <p:ph sz="half" idx="1"/>
          </p:nvPr>
        </p:nvSpPr>
        <p:spPr>
          <a:xfrm>
            <a:off x="457200" y="1343025"/>
            <a:ext cx="3505200" cy="4676775"/>
          </a:xfrm>
        </p:spPr>
        <p:txBody>
          <a:bodyPr/>
          <a:lstStyle/>
          <a:p>
            <a:r>
              <a:rPr lang="en-US" b="0" dirty="0">
                <a:latin typeface="Times New Roman" panose="02020603050405020304" pitchFamily="18" charset="0"/>
                <a:cs typeface="Times New Roman" panose="02020603050405020304" pitchFamily="18" charset="0"/>
              </a:rPr>
              <a:t>Community’s goals</a:t>
            </a:r>
          </a:p>
          <a:p>
            <a:r>
              <a:rPr lang="en-US" b="0" dirty="0">
                <a:latin typeface="Times New Roman" panose="02020603050405020304" pitchFamily="18" charset="0"/>
                <a:cs typeface="Times New Roman" panose="02020603050405020304" pitchFamily="18" charset="0"/>
              </a:rPr>
              <a:t>Community’s vulnerabilities</a:t>
            </a:r>
          </a:p>
          <a:p>
            <a:r>
              <a:rPr lang="en-US" b="0" dirty="0">
                <a:latin typeface="Times New Roman" panose="02020603050405020304" pitchFamily="18" charset="0"/>
                <a:cs typeface="Times New Roman" panose="02020603050405020304" pitchFamily="18" charset="0"/>
              </a:rPr>
              <a:t>Development in hazard prone areas</a:t>
            </a:r>
          </a:p>
          <a:p>
            <a:r>
              <a:rPr lang="en-US" b="0" dirty="0">
                <a:latin typeface="Times New Roman" panose="02020603050405020304" pitchFamily="18" charset="0"/>
                <a:cs typeface="Times New Roman" panose="02020603050405020304" pitchFamily="18" charset="0"/>
              </a:rPr>
              <a:t>Changing future conditions </a:t>
            </a:r>
          </a:p>
          <a:p>
            <a:endParaRPr lang="en-US" dirty="0"/>
          </a:p>
        </p:txBody>
      </p:sp>
      <p:pic>
        <p:nvPicPr>
          <p:cNvPr id="6" name="Picture 5" descr="Hand holding a seedling."/>
          <p:cNvPicPr>
            <a:picLocks noChangeAspect="1"/>
          </p:cNvPicPr>
          <p:nvPr/>
        </p:nvPicPr>
        <p:blipFill rotWithShape="1">
          <a:blip r:embed="rId3" cstate="screen">
            <a:extLst>
              <a:ext uri="{28A0092B-C50C-407E-A947-70E740481C1C}">
                <a14:useLocalDpi xmlns:a14="http://schemas.microsoft.com/office/drawing/2010/main"/>
              </a:ext>
            </a:extLst>
          </a:blip>
          <a:srcRect t="19981"/>
          <a:stretch/>
        </p:blipFill>
        <p:spPr>
          <a:xfrm>
            <a:off x="4953000" y="1676400"/>
            <a:ext cx="3384111" cy="37172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011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Mitigation in Your Community</a:t>
            </a:r>
          </a:p>
        </p:txBody>
      </p:sp>
      <p:sp>
        <p:nvSpPr>
          <p:cNvPr id="3" name="Content Placeholder 2"/>
          <p:cNvSpPr>
            <a:spLocks noGrp="1"/>
          </p:cNvSpPr>
          <p:nvPr>
            <p:ph idx="1"/>
          </p:nvPr>
        </p:nvSpPr>
        <p:spPr/>
        <p:txBody>
          <a:bodyPr>
            <a:normAutofit/>
          </a:bodyPr>
          <a:lstStyle/>
          <a:p>
            <a:r>
              <a:rPr lang="en-US" sz="2400" b="0" dirty="0">
                <a:latin typeface="Times New Roman" panose="02020603050405020304" pitchFamily="18" charset="0"/>
                <a:cs typeface="Times New Roman" panose="02020603050405020304" pitchFamily="18" charset="0"/>
              </a:rPr>
              <a:t>Does your community have a mitigation plan?</a:t>
            </a:r>
          </a:p>
          <a:p>
            <a:r>
              <a:rPr lang="en-US" sz="2400" b="0" dirty="0">
                <a:latin typeface="Times New Roman" panose="02020603050405020304" pitchFamily="18" charset="0"/>
                <a:cs typeface="Times New Roman" panose="02020603050405020304" pitchFamily="18" charset="0"/>
              </a:rPr>
              <a:t>Is it a stand-alone plan or a group of jurisdictions?</a:t>
            </a:r>
          </a:p>
          <a:p>
            <a:r>
              <a:rPr lang="en-US" sz="2400" b="0" dirty="0">
                <a:latin typeface="Times New Roman" panose="02020603050405020304" pitchFamily="18" charset="0"/>
                <a:cs typeface="Times New Roman" panose="02020603050405020304" pitchFamily="18" charset="0"/>
              </a:rPr>
              <a:t>Were you or your agency involved in the plan’s development?</a:t>
            </a:r>
          </a:p>
          <a:p>
            <a:r>
              <a:rPr lang="en-US" sz="2400" b="0" dirty="0">
                <a:latin typeface="Times New Roman" panose="02020603050405020304" pitchFamily="18" charset="0"/>
                <a:cs typeface="Times New Roman" panose="02020603050405020304" pitchFamily="18" charset="0"/>
              </a:rPr>
              <a:t>Should you or your agency be involved when the plan is updated?</a:t>
            </a:r>
          </a:p>
          <a:p>
            <a:r>
              <a:rPr lang="en-US" sz="2400" b="0" dirty="0">
                <a:latin typeface="Times New Roman" panose="02020603050405020304" pitchFamily="18" charset="0"/>
                <a:cs typeface="Times New Roman" panose="02020603050405020304" pitchFamily="18" charset="0"/>
              </a:rPr>
              <a:t>Is your agency responsible for implementing parts of the mitigation plan?</a:t>
            </a:r>
          </a:p>
          <a:p>
            <a:r>
              <a:rPr lang="en-US" sz="2400" b="0" dirty="0">
                <a:latin typeface="Times New Roman" panose="02020603050405020304" pitchFamily="18" charset="0"/>
                <a:cs typeface="Times New Roman" panose="02020603050405020304" pitchFamily="18" charset="0"/>
              </a:rPr>
              <a:t>How could you contribute to implementing the plan?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a:t>
            </a:r>
            <a:r>
              <a:rPr lang="en-US" b="1" dirty="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Contribute to the Mitigation Plan</a:t>
            </a:r>
          </a:p>
        </p:txBody>
      </p:sp>
      <p:sp>
        <p:nvSpPr>
          <p:cNvPr id="3" name="Content Placeholder 2"/>
          <p:cNvSpPr>
            <a:spLocks noGrp="1"/>
          </p:cNvSpPr>
          <p:nvPr>
            <p:ph idx="1"/>
          </p:nvPr>
        </p:nvSpPr>
        <p:spPr/>
        <p:txBody>
          <a:bodyPr>
            <a:normAutofit/>
          </a:bodyPr>
          <a:lstStyle/>
          <a:p>
            <a:r>
              <a:rPr lang="en-US" sz="2600" b="0" dirty="0">
                <a:latin typeface="Times New Roman" panose="02020603050405020304" pitchFamily="18" charset="0"/>
                <a:cs typeface="Times New Roman" panose="02020603050405020304" pitchFamily="18" charset="0"/>
              </a:rPr>
              <a:t>Participate in the planning process</a:t>
            </a:r>
          </a:p>
          <a:p>
            <a:r>
              <a:rPr lang="en-US" sz="2600" b="0" dirty="0">
                <a:latin typeface="Times New Roman" panose="02020603050405020304" pitchFamily="18" charset="0"/>
                <a:cs typeface="Times New Roman" panose="02020603050405020304" pitchFamily="18" charset="0"/>
              </a:rPr>
              <a:t>Coordinate with other agencies</a:t>
            </a:r>
          </a:p>
          <a:p>
            <a:r>
              <a:rPr lang="en-US" sz="2600" b="0" dirty="0">
                <a:latin typeface="Times New Roman" panose="02020603050405020304" pitchFamily="18" charset="0"/>
                <a:cs typeface="Times New Roman" panose="02020603050405020304" pitchFamily="18" charset="0"/>
              </a:rPr>
              <a:t>Provide hazard or risk assessment information</a:t>
            </a:r>
          </a:p>
          <a:p>
            <a:r>
              <a:rPr lang="en-US" sz="2600" b="0" dirty="0">
                <a:latin typeface="Times New Roman" panose="02020603050405020304" pitchFamily="18" charset="0"/>
                <a:cs typeface="Times New Roman" panose="02020603050405020304" pitchFamily="18" charset="0"/>
              </a:rPr>
              <a:t>Identify opportunities for the Mitigation Strategy</a:t>
            </a:r>
          </a:p>
          <a:p>
            <a:r>
              <a:rPr lang="en-US" sz="2600" b="0" dirty="0">
                <a:latin typeface="Times New Roman" panose="02020603050405020304" pitchFamily="18" charset="0"/>
                <a:cs typeface="Times New Roman" panose="02020603050405020304" pitchFamily="18" charset="0"/>
              </a:rPr>
              <a:t>Implement mitigation activities</a:t>
            </a:r>
          </a:p>
          <a:p>
            <a:r>
              <a:rPr lang="en-US" sz="2600" b="0" dirty="0">
                <a:latin typeface="Times New Roman" panose="02020603050405020304" pitchFamily="18" charset="0"/>
                <a:cs typeface="Times New Roman" panose="02020603050405020304" pitchFamily="18" charset="0"/>
              </a:rPr>
              <a:t>Improve your agency’s programs</a:t>
            </a: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Joanna MT Std SemiBol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TotalTime>
  <Words>711</Words>
  <Application>Microsoft Office PowerPoint</Application>
  <PresentationFormat>On-screen Show (4:3)</PresentationFormat>
  <Paragraphs>120</Paragraphs>
  <Slides>11</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Light</vt:lpstr>
      <vt:lpstr>Franklin Gothic Book</vt:lpstr>
      <vt:lpstr>Franklin Gothic Demi</vt:lpstr>
      <vt:lpstr>Joanna MT Std SemiBold</vt:lpstr>
      <vt:lpstr>Times New Roman</vt:lpstr>
      <vt:lpstr>Wingdings</vt:lpstr>
      <vt:lpstr>1_Default Design</vt:lpstr>
      <vt:lpstr>Office Theme</vt:lpstr>
      <vt:lpstr>Overview of Hazard Mitigation Planning </vt:lpstr>
      <vt:lpstr>What is Mitigation Planning?</vt:lpstr>
      <vt:lpstr>Why Mitigation Planning?</vt:lpstr>
      <vt:lpstr>Mitigation Planning Incentives</vt:lpstr>
      <vt:lpstr>Grant Programs</vt:lpstr>
      <vt:lpstr>Planning Requirements</vt:lpstr>
      <vt:lpstr>Considerations as it relates to Nature Based Solutions </vt:lpstr>
      <vt:lpstr>Mitigation in Your Community</vt:lpstr>
      <vt:lpstr>How YOU can Contribute to the Mitigation Plan</vt:lpstr>
      <vt:lpstr>Mitigation Planning Resources</vt:lpstr>
      <vt:lpstr>PowerPoint Presentation</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Hazard</dc:title>
  <dc:creator>kmeyers</dc:creator>
  <cp:lastModifiedBy>Office Manager</cp:lastModifiedBy>
  <cp:revision>84</cp:revision>
  <cp:lastPrinted>2018-04-20T14:28:47Z</cp:lastPrinted>
  <dcterms:created xsi:type="dcterms:W3CDTF">2012-01-11T23:47:21Z</dcterms:created>
  <dcterms:modified xsi:type="dcterms:W3CDTF">2018-10-03T17:35:49Z</dcterms:modified>
</cp:coreProperties>
</file>